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3"/>
  </p:notesMasterIdLst>
  <p:sldIdLst>
    <p:sldId id="256" r:id="rId2"/>
    <p:sldId id="257" r:id="rId3"/>
    <p:sldId id="284" r:id="rId4"/>
    <p:sldId id="285" r:id="rId5"/>
    <p:sldId id="258" r:id="rId6"/>
    <p:sldId id="259" r:id="rId7"/>
    <p:sldId id="260" r:id="rId8"/>
    <p:sldId id="262" r:id="rId9"/>
    <p:sldId id="263" r:id="rId10"/>
    <p:sldId id="264" r:id="rId11"/>
    <p:sldId id="261" r:id="rId12"/>
    <p:sldId id="265" r:id="rId13"/>
    <p:sldId id="266" r:id="rId14"/>
    <p:sldId id="267" r:id="rId15"/>
    <p:sldId id="286" r:id="rId16"/>
    <p:sldId id="269" r:id="rId17"/>
    <p:sldId id="270" r:id="rId18"/>
    <p:sldId id="272" r:id="rId19"/>
    <p:sldId id="268" r:id="rId20"/>
    <p:sldId id="274" r:id="rId21"/>
    <p:sldId id="273" r:id="rId22"/>
    <p:sldId id="271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2" autoAdjust="0"/>
    <p:restoredTop sz="90862" autoAdjust="0"/>
  </p:normalViewPr>
  <p:slideViewPr>
    <p:cSldViewPr snapToGrid="0">
      <p:cViewPr varScale="1">
        <p:scale>
          <a:sx n="130" d="100"/>
          <a:sy n="130" d="100"/>
        </p:scale>
        <p:origin x="82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9" d="100"/>
          <a:sy n="99" d="100"/>
        </p:scale>
        <p:origin x="3570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750A98-0D8E-4F0C-BF00-22C624B833AA}" type="datetimeFigureOut">
              <a:rPr lang="en-US" smtClean="0"/>
              <a:t>5/10/2017</a:t>
            </a:fld>
            <a:endParaRPr lang="en-US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F82FDE-231E-4A9D-AEAE-CA5AA60842B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6770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Atualmente a geolocalização faz parte de nossa vida de uma forma como nunca fez. Encontrar o endereço de um evento, da empresa de RH, o local marcado para o encontro do </a:t>
            </a:r>
            <a:r>
              <a:rPr lang="pt-BR" dirty="0" err="1"/>
              <a:t>Tinder</a:t>
            </a:r>
            <a:r>
              <a:rPr lang="pt-BR" dirty="0"/>
              <a:t>, os pontos a serem visitados na próxima viagem são alguns exemplos do que fazemos com pontos no espaço.</a:t>
            </a:r>
          </a:p>
          <a:p>
            <a:endParaRPr lang="pt-BR" dirty="0"/>
          </a:p>
          <a:p>
            <a:r>
              <a:rPr lang="pt-BR" dirty="0"/>
              <a:t>Se pensarmos na arquitetura então, a coisa vai longe: o que existe em torno do que estou planejando, quais as vias que passam na frente, tem rio? tem morro? </a:t>
            </a:r>
            <a:r>
              <a:rPr lang="pt-BR" dirty="0" err="1"/>
              <a:t>etc</a:t>
            </a:r>
            <a:endParaRPr lang="pt-BR" dirty="0"/>
          </a:p>
          <a:p>
            <a:endParaRPr lang="pt-BR" dirty="0"/>
          </a:p>
          <a:p>
            <a:r>
              <a:rPr lang="pt-BR" dirty="0"/>
              <a:t>Imaginem todos esses dados nas mãos de poucas empresas privadas e/ou de governos, é uma riqueza sem tamanho. </a:t>
            </a:r>
          </a:p>
          <a:p>
            <a:endParaRPr lang="pt-BR" dirty="0"/>
          </a:p>
          <a:p>
            <a:r>
              <a:rPr lang="pt-BR" dirty="0"/>
              <a:t>Com o objetivo de democratizar o uso e a disponibilização dos dados </a:t>
            </a:r>
            <a:r>
              <a:rPr lang="pt-BR" dirty="0" err="1"/>
              <a:t>geoespaciais</a:t>
            </a:r>
            <a:r>
              <a:rPr lang="pt-BR" dirty="0"/>
              <a:t> em 2004 foi criado o projeto </a:t>
            </a:r>
            <a:r>
              <a:rPr lang="pt-BR" dirty="0" err="1"/>
              <a:t>OpenStreetMap</a:t>
            </a:r>
            <a:r>
              <a:rPr lang="pt-BR" dirty="0"/>
              <a:t> que resumidamente é uma Wikipédia dos mapas.</a:t>
            </a:r>
          </a:p>
          <a:p>
            <a:endParaRPr lang="pt-BR" dirty="0"/>
          </a:p>
          <a:p>
            <a:r>
              <a:rPr lang="pt-BR" dirty="0"/>
              <a:t>O </a:t>
            </a:r>
            <a:r>
              <a:rPr lang="pt-BR" dirty="0" err="1"/>
              <a:t>OpenStreetMap</a:t>
            </a:r>
            <a:r>
              <a:rPr lang="pt-BR" dirty="0"/>
              <a:t> é mantido pela </a:t>
            </a:r>
            <a:r>
              <a:rPr lang="pt-BR" dirty="0" err="1"/>
              <a:t>OpenStreetMap</a:t>
            </a:r>
            <a:r>
              <a:rPr lang="pt-BR" dirty="0"/>
              <a:t> Foundation, uma organização sem fins lucrativos regida pela legislação inglesa e mantida pela contribuição </a:t>
            </a:r>
            <a:r>
              <a:rPr lang="pt-BR" dirty="0" err="1"/>
              <a:t>expontânea</a:t>
            </a:r>
            <a:r>
              <a:rPr lang="pt-BR" dirty="0"/>
              <a:t> de empresas, governos e indivíduos.</a:t>
            </a:r>
          </a:p>
          <a:p>
            <a:r>
              <a:rPr lang="pt-BR" dirty="0"/>
              <a:t> </a:t>
            </a: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F82FDE-231E-4A9D-AEAE-CA5AA60842B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4618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F82FDE-231E-4A9D-AEAE-CA5AA60842B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0571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F82FDE-231E-4A9D-AEAE-CA5AA60842B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6331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F82FDE-231E-4A9D-AEAE-CA5AA60842B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9045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F82FDE-231E-4A9D-AEAE-CA5AA60842B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4485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F82FDE-231E-4A9D-AEAE-CA5AA60842B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3319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/>
              <a:t>Abrir</a:t>
            </a:r>
            <a:r>
              <a:rPr lang="en-US" dirty="0"/>
              <a:t> o </a:t>
            </a:r>
            <a:r>
              <a:rPr lang="en-US" dirty="0" err="1"/>
              <a:t>Maperitive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Limpar</a:t>
            </a:r>
            <a:r>
              <a:rPr lang="en-US" dirty="0"/>
              <a:t> o </a:t>
            </a:r>
            <a:r>
              <a:rPr lang="en-US" dirty="0" err="1"/>
              <a:t>mapa</a:t>
            </a:r>
            <a:r>
              <a:rPr lang="en-US" dirty="0"/>
              <a:t> (Clear Map)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Abrir</a:t>
            </a:r>
            <a:r>
              <a:rPr lang="en-US" dirty="0"/>
              <a:t> o </a:t>
            </a:r>
            <a:r>
              <a:rPr lang="en-US" dirty="0" err="1"/>
              <a:t>arquivo</a:t>
            </a:r>
            <a:r>
              <a:rPr lang="en-US" dirty="0"/>
              <a:t> .OSM </a:t>
            </a:r>
            <a:r>
              <a:rPr lang="en-US" dirty="0" err="1"/>
              <a:t>em</a:t>
            </a:r>
            <a:r>
              <a:rPr lang="en-US" dirty="0"/>
              <a:t> File-Open Map Sources</a:t>
            </a:r>
          </a:p>
          <a:p>
            <a:pPr marL="171450" indent="-171450">
              <a:buFontTx/>
              <a:buChar char="-"/>
            </a:pPr>
            <a:r>
              <a:rPr lang="en-US" dirty="0"/>
              <a:t>Dar um Zoom (in/out) para visualizer a </a:t>
            </a:r>
            <a:r>
              <a:rPr lang="en-US" dirty="0" err="1"/>
              <a:t>área</a:t>
            </a:r>
            <a:r>
              <a:rPr lang="en-US" dirty="0"/>
              <a:t> </a:t>
            </a:r>
            <a:r>
              <a:rPr lang="en-US" dirty="0" err="1"/>
              <a:t>desejada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Clicar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Set Print Bounds</a:t>
            </a:r>
          </a:p>
          <a:p>
            <a:pPr marL="171450" indent="-171450">
              <a:buFontTx/>
              <a:buChar char="-"/>
            </a:pPr>
            <a:r>
              <a:rPr lang="en-US" dirty="0"/>
              <a:t>Dar um zoom out para visualizer a </a:t>
            </a:r>
            <a:r>
              <a:rPr lang="en-US" dirty="0" err="1"/>
              <a:t>área</a:t>
            </a:r>
            <a:r>
              <a:rPr lang="en-US" dirty="0"/>
              <a:t> de </a:t>
            </a:r>
            <a:r>
              <a:rPr lang="en-US" dirty="0" err="1"/>
              <a:t>impressão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Abrir</a:t>
            </a:r>
            <a:r>
              <a:rPr lang="en-US" dirty="0"/>
              <a:t> as </a:t>
            </a:r>
            <a:r>
              <a:rPr lang="en-US" dirty="0" err="1"/>
              <a:t>propriedades</a:t>
            </a:r>
            <a:r>
              <a:rPr lang="en-US" dirty="0"/>
              <a:t> (F4) e </a:t>
            </a:r>
            <a:r>
              <a:rPr lang="en-US" dirty="0" err="1"/>
              <a:t>marcar</a:t>
            </a:r>
            <a:r>
              <a:rPr lang="en-US" dirty="0"/>
              <a:t> a </a:t>
            </a:r>
            <a:r>
              <a:rPr lang="en-US" dirty="0" err="1"/>
              <a:t>opção</a:t>
            </a:r>
            <a:r>
              <a:rPr lang="en-US" dirty="0"/>
              <a:t> Fixed Paper 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Ajustar</a:t>
            </a:r>
            <a:r>
              <a:rPr lang="en-US" dirty="0"/>
              <a:t> a </a:t>
            </a:r>
            <a:r>
              <a:rPr lang="en-US" dirty="0" err="1"/>
              <a:t>área</a:t>
            </a:r>
            <a:r>
              <a:rPr lang="en-US" dirty="0"/>
              <a:t> de </a:t>
            </a:r>
            <a:r>
              <a:rPr lang="en-US" dirty="0" err="1"/>
              <a:t>impressão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Ajustar</a:t>
            </a:r>
            <a:r>
              <a:rPr lang="en-US" dirty="0"/>
              <a:t> as </a:t>
            </a:r>
            <a:r>
              <a:rPr lang="en-US" dirty="0" err="1"/>
              <a:t>margens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Exportar</a:t>
            </a:r>
            <a:r>
              <a:rPr lang="en-US" dirty="0"/>
              <a:t> para o </a:t>
            </a:r>
            <a:r>
              <a:rPr lang="en-US" dirty="0" err="1"/>
              <a:t>Inkscape</a:t>
            </a:r>
            <a:r>
              <a:rPr lang="en-US" dirty="0"/>
              <a:t> – Tools-&gt;Export to SVG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Abrir</a:t>
            </a:r>
            <a:r>
              <a:rPr lang="en-US" dirty="0"/>
              <a:t> o </a:t>
            </a:r>
            <a:r>
              <a:rPr lang="en-US" dirty="0" err="1"/>
              <a:t>Inkscape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Em</a:t>
            </a:r>
            <a:r>
              <a:rPr lang="en-US" dirty="0"/>
              <a:t> File-&gt;Open </a:t>
            </a:r>
            <a:r>
              <a:rPr lang="en-US" dirty="0" err="1"/>
              <a:t>abrir</a:t>
            </a:r>
            <a:r>
              <a:rPr lang="en-US" dirty="0"/>
              <a:t> o SVG Gerado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Mostrar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Layers as </a:t>
            </a:r>
            <a:r>
              <a:rPr lang="en-US" dirty="0" err="1"/>
              <a:t>diversas</a:t>
            </a:r>
            <a:r>
              <a:rPr lang="en-US" dirty="0"/>
              <a:t> </a:t>
            </a:r>
            <a:r>
              <a:rPr lang="en-US" dirty="0" err="1"/>
              <a:t>camadas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Adicionar</a:t>
            </a:r>
            <a:r>
              <a:rPr lang="en-US" dirty="0"/>
              <a:t> um box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Preencher</a:t>
            </a:r>
            <a:r>
              <a:rPr lang="en-US" dirty="0"/>
              <a:t> </a:t>
            </a:r>
            <a:r>
              <a:rPr lang="en-US" dirty="0" err="1"/>
              <a:t>ele</a:t>
            </a:r>
            <a:r>
              <a:rPr lang="en-US" dirty="0"/>
              <a:t> com </a:t>
            </a:r>
            <a:r>
              <a:rPr lang="en-US" dirty="0" err="1"/>
              <a:t>branco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Colocar</a:t>
            </a:r>
            <a:r>
              <a:rPr lang="en-US" dirty="0"/>
              <a:t> um </a:t>
            </a:r>
            <a:r>
              <a:rPr lang="en-US" dirty="0" err="1"/>
              <a:t>título</a:t>
            </a:r>
            <a:r>
              <a:rPr lang="en-US" dirty="0"/>
              <a:t> </a:t>
            </a:r>
            <a:r>
              <a:rPr lang="en-US" dirty="0" err="1"/>
              <a:t>qualquer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Salvar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PDF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Exibir</a:t>
            </a:r>
            <a:r>
              <a:rPr lang="en-US" dirty="0"/>
              <a:t> o PDF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F82FDE-231E-4A9D-AEAE-CA5AA60842B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8111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/>
              <a:t>Abrir</a:t>
            </a:r>
            <a:r>
              <a:rPr lang="en-US" dirty="0"/>
              <a:t> o </a:t>
            </a:r>
            <a:r>
              <a:rPr lang="en-US" dirty="0" err="1"/>
              <a:t>Autocad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Abrir</a:t>
            </a:r>
            <a:r>
              <a:rPr lang="en-US" dirty="0"/>
              <a:t> o Spatial Manager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Abrir</a:t>
            </a:r>
            <a:r>
              <a:rPr lang="en-US" dirty="0"/>
              <a:t> a Fonte de Dados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Selecionar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Buildings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Selecionar</a:t>
            </a:r>
            <a:r>
              <a:rPr lang="en-US" dirty="0"/>
              <a:t> o EPSG </a:t>
            </a:r>
            <a:r>
              <a:rPr lang="en-US" dirty="0" err="1"/>
              <a:t>Sirgas</a:t>
            </a:r>
            <a:r>
              <a:rPr lang="en-US" dirty="0"/>
              <a:t> 2000 22S (31982)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Abrir</a:t>
            </a:r>
            <a:r>
              <a:rPr lang="en-US" dirty="0"/>
              <a:t> </a:t>
            </a:r>
            <a:r>
              <a:rPr lang="en-US" dirty="0" err="1"/>
              <a:t>novamente</a:t>
            </a:r>
            <a:r>
              <a:rPr lang="en-US" dirty="0"/>
              <a:t> a </a:t>
            </a:r>
            <a:r>
              <a:rPr lang="en-US" dirty="0" err="1"/>
              <a:t>fonte</a:t>
            </a:r>
            <a:r>
              <a:rPr lang="en-US" dirty="0"/>
              <a:t> de dados e </a:t>
            </a:r>
            <a:r>
              <a:rPr lang="en-US" dirty="0" err="1"/>
              <a:t>selecionar</a:t>
            </a:r>
            <a:r>
              <a:rPr lang="en-US" dirty="0"/>
              <a:t> Roads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F82FDE-231E-4A9D-AEAE-CA5AA60842B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7931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F82FDE-231E-4A9D-AEAE-CA5AA60842B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7783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F82FDE-231E-4A9D-AEAE-CA5AA60842B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8893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/>
              <a:t>Abrir</a:t>
            </a:r>
            <a:r>
              <a:rPr lang="en-US" dirty="0"/>
              <a:t> o </a:t>
            </a:r>
            <a:r>
              <a:rPr lang="en-US" dirty="0" err="1"/>
              <a:t>Maperitive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Limpar</a:t>
            </a:r>
            <a:r>
              <a:rPr lang="en-US" dirty="0"/>
              <a:t> o </a:t>
            </a:r>
            <a:r>
              <a:rPr lang="en-US" dirty="0" err="1"/>
              <a:t>mapa</a:t>
            </a:r>
            <a:r>
              <a:rPr lang="en-US" dirty="0"/>
              <a:t> (Clear Map)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Abrir</a:t>
            </a:r>
            <a:r>
              <a:rPr lang="en-US" dirty="0"/>
              <a:t> o </a:t>
            </a:r>
            <a:r>
              <a:rPr lang="en-US" dirty="0" err="1"/>
              <a:t>arquivo</a:t>
            </a:r>
            <a:r>
              <a:rPr lang="en-US" dirty="0"/>
              <a:t> .OSM </a:t>
            </a:r>
            <a:r>
              <a:rPr lang="en-US" dirty="0" err="1"/>
              <a:t>em</a:t>
            </a:r>
            <a:r>
              <a:rPr lang="en-US" dirty="0"/>
              <a:t> File-Open Map Sources</a:t>
            </a:r>
          </a:p>
          <a:p>
            <a:pPr marL="171450" indent="-171450">
              <a:buFontTx/>
              <a:buChar char="-"/>
            </a:pPr>
            <a:r>
              <a:rPr lang="en-US" dirty="0"/>
              <a:t>Dar um Zoom (in/out) para visualizer a </a:t>
            </a:r>
            <a:r>
              <a:rPr lang="en-US" dirty="0" err="1"/>
              <a:t>área</a:t>
            </a:r>
            <a:r>
              <a:rPr lang="en-US" dirty="0"/>
              <a:t> </a:t>
            </a:r>
            <a:r>
              <a:rPr lang="en-US" dirty="0" err="1"/>
              <a:t>desejada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Clicar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Set Print Bounds</a:t>
            </a:r>
          </a:p>
          <a:p>
            <a:pPr marL="171450" indent="-171450">
              <a:buFontTx/>
              <a:buChar char="-"/>
            </a:pPr>
            <a:r>
              <a:rPr lang="en-US" dirty="0"/>
              <a:t>Dar um zoom out para visualizer a </a:t>
            </a:r>
            <a:r>
              <a:rPr lang="en-US" dirty="0" err="1"/>
              <a:t>área</a:t>
            </a:r>
            <a:r>
              <a:rPr lang="en-US" dirty="0"/>
              <a:t> de </a:t>
            </a:r>
            <a:r>
              <a:rPr lang="en-US" dirty="0" err="1"/>
              <a:t>impressão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Abrir</a:t>
            </a:r>
            <a:r>
              <a:rPr lang="en-US" dirty="0"/>
              <a:t> as </a:t>
            </a:r>
            <a:r>
              <a:rPr lang="en-US" dirty="0" err="1"/>
              <a:t>propriedades</a:t>
            </a:r>
            <a:r>
              <a:rPr lang="en-US" dirty="0"/>
              <a:t> (F4) e </a:t>
            </a:r>
            <a:r>
              <a:rPr lang="en-US" dirty="0" err="1"/>
              <a:t>marcar</a:t>
            </a:r>
            <a:r>
              <a:rPr lang="en-US" dirty="0"/>
              <a:t> a </a:t>
            </a:r>
            <a:r>
              <a:rPr lang="en-US" dirty="0" err="1"/>
              <a:t>opção</a:t>
            </a:r>
            <a:r>
              <a:rPr lang="en-US" dirty="0"/>
              <a:t> Fixed Paper 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Ajustar</a:t>
            </a:r>
            <a:r>
              <a:rPr lang="en-US" dirty="0"/>
              <a:t> a </a:t>
            </a:r>
            <a:r>
              <a:rPr lang="en-US" dirty="0" err="1"/>
              <a:t>área</a:t>
            </a:r>
            <a:r>
              <a:rPr lang="en-US" dirty="0"/>
              <a:t> de </a:t>
            </a:r>
            <a:r>
              <a:rPr lang="en-US" dirty="0" err="1"/>
              <a:t>impressão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Ajustar</a:t>
            </a:r>
            <a:r>
              <a:rPr lang="en-US" dirty="0"/>
              <a:t> as </a:t>
            </a:r>
            <a:r>
              <a:rPr lang="en-US" dirty="0" err="1"/>
              <a:t>margens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Exportar</a:t>
            </a:r>
            <a:r>
              <a:rPr lang="en-US" dirty="0"/>
              <a:t> para o </a:t>
            </a:r>
            <a:r>
              <a:rPr lang="en-US" dirty="0" err="1"/>
              <a:t>Inkscape</a:t>
            </a:r>
            <a:r>
              <a:rPr lang="en-US" dirty="0"/>
              <a:t> – Tools-&gt;Export to SVG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Abrir</a:t>
            </a:r>
            <a:r>
              <a:rPr lang="en-US" dirty="0"/>
              <a:t> o </a:t>
            </a:r>
            <a:r>
              <a:rPr lang="en-US" dirty="0" err="1"/>
              <a:t>Inkscape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Em</a:t>
            </a:r>
            <a:r>
              <a:rPr lang="en-US" dirty="0"/>
              <a:t> File-&gt;Open </a:t>
            </a:r>
            <a:r>
              <a:rPr lang="en-US" dirty="0" err="1"/>
              <a:t>abrir</a:t>
            </a:r>
            <a:r>
              <a:rPr lang="en-US" dirty="0"/>
              <a:t> o SVG Gerado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Mostrar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Layers as </a:t>
            </a:r>
            <a:r>
              <a:rPr lang="en-US" dirty="0" err="1"/>
              <a:t>diversas</a:t>
            </a:r>
            <a:r>
              <a:rPr lang="en-US" dirty="0"/>
              <a:t> </a:t>
            </a:r>
            <a:r>
              <a:rPr lang="en-US" dirty="0" err="1"/>
              <a:t>camadas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Adicionar</a:t>
            </a:r>
            <a:r>
              <a:rPr lang="en-US" dirty="0"/>
              <a:t> um box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Preencher</a:t>
            </a:r>
            <a:r>
              <a:rPr lang="en-US" dirty="0"/>
              <a:t> </a:t>
            </a:r>
            <a:r>
              <a:rPr lang="en-US" dirty="0" err="1"/>
              <a:t>ele</a:t>
            </a:r>
            <a:r>
              <a:rPr lang="en-US" dirty="0"/>
              <a:t> com </a:t>
            </a:r>
            <a:r>
              <a:rPr lang="en-US" dirty="0" err="1"/>
              <a:t>branco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Colocar</a:t>
            </a:r>
            <a:r>
              <a:rPr lang="en-US" dirty="0"/>
              <a:t> um </a:t>
            </a:r>
            <a:r>
              <a:rPr lang="en-US" dirty="0" err="1"/>
              <a:t>título</a:t>
            </a:r>
            <a:r>
              <a:rPr lang="en-US" dirty="0"/>
              <a:t> </a:t>
            </a:r>
            <a:r>
              <a:rPr lang="en-US" dirty="0" err="1"/>
              <a:t>qualquer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Salvar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PDF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Exibir</a:t>
            </a:r>
            <a:r>
              <a:rPr lang="en-US" dirty="0"/>
              <a:t> o PDF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F82FDE-231E-4A9D-AEAE-CA5AA60842B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9842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F82FDE-231E-4A9D-AEAE-CA5AA60842B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91910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F82FDE-231E-4A9D-AEAE-CA5AA60842B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47853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F82FDE-231E-4A9D-AEAE-CA5AA60842B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26293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F82FDE-231E-4A9D-AEAE-CA5AA60842B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9394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Manutenção, reversão de erros, aprimoração, evitar vandalismo, etc. </a:t>
            </a:r>
            <a:br>
              <a:rPr lang="pt-BR" dirty="0"/>
            </a:br>
            <a:br>
              <a:rPr lang="pt-BR" dirty="0"/>
            </a:br>
            <a:r>
              <a:rPr lang="pt-BR" dirty="0"/>
              <a:t>-Por todas as comunidades; coordenadores, locais e mundiais; </a:t>
            </a:r>
            <a:br>
              <a:rPr lang="pt-BR" dirty="0"/>
            </a:br>
            <a:br>
              <a:rPr lang="pt-BR" dirty="0"/>
            </a:br>
            <a:r>
              <a:rPr lang="pt-BR" dirty="0"/>
              <a:t>-Pelos </a:t>
            </a:r>
            <a:r>
              <a:rPr lang="pt-BR" dirty="0" err="1"/>
              <a:t>Working</a:t>
            </a:r>
            <a:r>
              <a:rPr lang="pt-BR" dirty="0"/>
              <a:t> </a:t>
            </a:r>
            <a:r>
              <a:rPr lang="pt-BR" dirty="0" err="1"/>
              <a:t>Groups</a:t>
            </a:r>
            <a:r>
              <a:rPr lang="pt-BR" dirty="0"/>
              <a:t> internacionais: Data </a:t>
            </a:r>
            <a:r>
              <a:rPr lang="pt-BR" dirty="0" err="1"/>
              <a:t>Working</a:t>
            </a:r>
            <a:r>
              <a:rPr lang="pt-BR" dirty="0"/>
              <a:t> </a:t>
            </a:r>
            <a:r>
              <a:rPr lang="pt-BR" dirty="0" err="1"/>
              <a:t>Group</a:t>
            </a:r>
            <a:r>
              <a:rPr lang="pt-BR" dirty="0"/>
              <a:t>, </a:t>
            </a:r>
            <a:r>
              <a:rPr lang="pt-BR" dirty="0" err="1"/>
              <a:t>etc</a:t>
            </a: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F82FDE-231E-4A9D-AEAE-CA5AA60842B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41906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Manutenção, reversão de erros, aprimoração, evitar vandalismo, etc. </a:t>
            </a:r>
            <a:br>
              <a:rPr lang="pt-BR" dirty="0"/>
            </a:br>
            <a:br>
              <a:rPr lang="pt-BR" dirty="0"/>
            </a:br>
            <a:r>
              <a:rPr lang="pt-BR" dirty="0"/>
              <a:t>-Por todas as comunidades; coordenadores, locais e mundiais; </a:t>
            </a:r>
            <a:br>
              <a:rPr lang="pt-BR" dirty="0"/>
            </a:br>
            <a:br>
              <a:rPr lang="pt-BR" dirty="0"/>
            </a:br>
            <a:r>
              <a:rPr lang="pt-BR" dirty="0"/>
              <a:t>-Pelos </a:t>
            </a:r>
            <a:r>
              <a:rPr lang="pt-BR" dirty="0" err="1"/>
              <a:t>Working</a:t>
            </a:r>
            <a:r>
              <a:rPr lang="pt-BR" dirty="0"/>
              <a:t> </a:t>
            </a:r>
            <a:r>
              <a:rPr lang="pt-BR" dirty="0" err="1"/>
              <a:t>Groups</a:t>
            </a:r>
            <a:r>
              <a:rPr lang="pt-BR" dirty="0"/>
              <a:t> internacionais: Data </a:t>
            </a:r>
            <a:r>
              <a:rPr lang="pt-BR" dirty="0" err="1"/>
              <a:t>Working</a:t>
            </a:r>
            <a:r>
              <a:rPr lang="pt-BR" dirty="0"/>
              <a:t> </a:t>
            </a:r>
            <a:r>
              <a:rPr lang="pt-BR" dirty="0" err="1"/>
              <a:t>Group</a:t>
            </a:r>
            <a:r>
              <a:rPr lang="pt-BR" dirty="0"/>
              <a:t>, </a:t>
            </a:r>
            <a:r>
              <a:rPr lang="pt-BR" dirty="0" err="1"/>
              <a:t>etc</a:t>
            </a: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F82FDE-231E-4A9D-AEAE-CA5AA60842B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97113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Manutenção, reversão de erros, aprimoração, evitar vandalismo, etc. </a:t>
            </a:r>
            <a:br>
              <a:rPr lang="pt-BR" dirty="0"/>
            </a:br>
            <a:br>
              <a:rPr lang="pt-BR" dirty="0"/>
            </a:br>
            <a:r>
              <a:rPr lang="pt-BR" dirty="0"/>
              <a:t>-Por todas as comunidades; coordenadores, locais e mundiais; </a:t>
            </a:r>
            <a:br>
              <a:rPr lang="pt-BR" dirty="0"/>
            </a:br>
            <a:br>
              <a:rPr lang="pt-BR" dirty="0"/>
            </a:br>
            <a:r>
              <a:rPr lang="pt-BR" dirty="0"/>
              <a:t>-Pelos </a:t>
            </a:r>
            <a:r>
              <a:rPr lang="pt-BR" dirty="0" err="1"/>
              <a:t>Working</a:t>
            </a:r>
            <a:r>
              <a:rPr lang="pt-BR" dirty="0"/>
              <a:t> </a:t>
            </a:r>
            <a:r>
              <a:rPr lang="pt-BR" dirty="0" err="1"/>
              <a:t>Groups</a:t>
            </a:r>
            <a:r>
              <a:rPr lang="pt-BR" dirty="0"/>
              <a:t> internacionais: Data </a:t>
            </a:r>
            <a:r>
              <a:rPr lang="pt-BR" dirty="0" err="1"/>
              <a:t>Working</a:t>
            </a:r>
            <a:r>
              <a:rPr lang="pt-BR" dirty="0"/>
              <a:t> </a:t>
            </a:r>
            <a:r>
              <a:rPr lang="pt-BR" dirty="0" err="1"/>
              <a:t>Group</a:t>
            </a:r>
            <a:r>
              <a:rPr lang="pt-BR" dirty="0"/>
              <a:t>, </a:t>
            </a:r>
            <a:r>
              <a:rPr lang="pt-BR" dirty="0" err="1"/>
              <a:t>etc</a:t>
            </a: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F82FDE-231E-4A9D-AEAE-CA5AA60842B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92674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Manutenção, reversão de erros, aprimoração, evitar vandalismo, etc. </a:t>
            </a:r>
            <a:br>
              <a:rPr lang="pt-BR" dirty="0"/>
            </a:br>
            <a:br>
              <a:rPr lang="pt-BR" dirty="0"/>
            </a:br>
            <a:r>
              <a:rPr lang="pt-BR" dirty="0"/>
              <a:t>-Por todas as comunidades; coordenadores, locais e mundiais; </a:t>
            </a:r>
            <a:br>
              <a:rPr lang="pt-BR" dirty="0"/>
            </a:br>
            <a:br>
              <a:rPr lang="pt-BR" dirty="0"/>
            </a:br>
            <a:r>
              <a:rPr lang="pt-BR" dirty="0"/>
              <a:t>-Pelos </a:t>
            </a:r>
            <a:r>
              <a:rPr lang="pt-BR" dirty="0" err="1"/>
              <a:t>Working</a:t>
            </a:r>
            <a:r>
              <a:rPr lang="pt-BR" dirty="0"/>
              <a:t> </a:t>
            </a:r>
            <a:r>
              <a:rPr lang="pt-BR" dirty="0" err="1"/>
              <a:t>Groups</a:t>
            </a:r>
            <a:r>
              <a:rPr lang="pt-BR" dirty="0"/>
              <a:t> internacionais: Data </a:t>
            </a:r>
            <a:r>
              <a:rPr lang="pt-BR" dirty="0" err="1"/>
              <a:t>Working</a:t>
            </a:r>
            <a:r>
              <a:rPr lang="pt-BR" dirty="0"/>
              <a:t> </a:t>
            </a:r>
            <a:r>
              <a:rPr lang="pt-BR" dirty="0" err="1"/>
              <a:t>Group</a:t>
            </a:r>
            <a:r>
              <a:rPr lang="pt-BR" dirty="0"/>
              <a:t>, </a:t>
            </a:r>
            <a:r>
              <a:rPr lang="pt-BR" dirty="0" err="1"/>
              <a:t>etc</a:t>
            </a: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F82FDE-231E-4A9D-AEAE-CA5AA60842B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8575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Manutenção, reversão de erros, aprimoração, evitar vandalismo, etc. </a:t>
            </a:r>
            <a:br>
              <a:rPr lang="pt-BR" dirty="0"/>
            </a:br>
            <a:br>
              <a:rPr lang="pt-BR" dirty="0"/>
            </a:br>
            <a:r>
              <a:rPr lang="pt-BR" dirty="0"/>
              <a:t>-Por todas as comunidades; coordenadores, locais e mundiais; </a:t>
            </a:r>
            <a:br>
              <a:rPr lang="pt-BR" dirty="0"/>
            </a:br>
            <a:br>
              <a:rPr lang="pt-BR" dirty="0"/>
            </a:br>
            <a:r>
              <a:rPr lang="pt-BR" dirty="0"/>
              <a:t>-Pelos </a:t>
            </a:r>
            <a:r>
              <a:rPr lang="pt-BR" dirty="0" err="1"/>
              <a:t>Working</a:t>
            </a:r>
            <a:r>
              <a:rPr lang="pt-BR" dirty="0"/>
              <a:t> </a:t>
            </a:r>
            <a:r>
              <a:rPr lang="pt-BR" dirty="0" err="1"/>
              <a:t>Groups</a:t>
            </a:r>
            <a:r>
              <a:rPr lang="pt-BR" dirty="0"/>
              <a:t> internacionais: Data </a:t>
            </a:r>
            <a:r>
              <a:rPr lang="pt-BR" dirty="0" err="1"/>
              <a:t>Working</a:t>
            </a:r>
            <a:r>
              <a:rPr lang="pt-BR" dirty="0"/>
              <a:t> </a:t>
            </a:r>
            <a:r>
              <a:rPr lang="pt-BR" dirty="0" err="1"/>
              <a:t>Group</a:t>
            </a:r>
            <a:r>
              <a:rPr lang="pt-BR" dirty="0"/>
              <a:t>, </a:t>
            </a:r>
            <a:r>
              <a:rPr lang="pt-BR" dirty="0" err="1"/>
              <a:t>etc</a:t>
            </a: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F82FDE-231E-4A9D-AEAE-CA5AA60842B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76493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Manutenção, reversão de erros, aprimoração, evitar vandalismo, etc. </a:t>
            </a:r>
            <a:br>
              <a:rPr lang="pt-BR" dirty="0"/>
            </a:br>
            <a:br>
              <a:rPr lang="pt-BR" dirty="0"/>
            </a:br>
            <a:r>
              <a:rPr lang="pt-BR" dirty="0"/>
              <a:t>-Por todas as comunidades; coordenadores, locais e mundiais; </a:t>
            </a:r>
            <a:br>
              <a:rPr lang="pt-BR" dirty="0"/>
            </a:br>
            <a:br>
              <a:rPr lang="pt-BR" dirty="0"/>
            </a:br>
            <a:r>
              <a:rPr lang="pt-BR" dirty="0"/>
              <a:t>-Pelos </a:t>
            </a:r>
            <a:r>
              <a:rPr lang="pt-BR" dirty="0" err="1"/>
              <a:t>Working</a:t>
            </a:r>
            <a:r>
              <a:rPr lang="pt-BR" dirty="0"/>
              <a:t> </a:t>
            </a:r>
            <a:r>
              <a:rPr lang="pt-BR" dirty="0" err="1"/>
              <a:t>Groups</a:t>
            </a:r>
            <a:r>
              <a:rPr lang="pt-BR" dirty="0"/>
              <a:t> internacionais: Data </a:t>
            </a:r>
            <a:r>
              <a:rPr lang="pt-BR" dirty="0" err="1"/>
              <a:t>Working</a:t>
            </a:r>
            <a:r>
              <a:rPr lang="pt-BR" dirty="0"/>
              <a:t> </a:t>
            </a:r>
            <a:r>
              <a:rPr lang="pt-BR" dirty="0" err="1"/>
              <a:t>Group</a:t>
            </a:r>
            <a:r>
              <a:rPr lang="pt-BR" dirty="0"/>
              <a:t>, </a:t>
            </a:r>
            <a:r>
              <a:rPr lang="pt-BR" dirty="0" err="1"/>
              <a:t>etc</a:t>
            </a: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F82FDE-231E-4A9D-AEAE-CA5AA60842B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48447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Manutenção, reversão de erros, aprimoração, evitar vandalismo, etc. </a:t>
            </a:r>
            <a:br>
              <a:rPr lang="pt-BR" dirty="0"/>
            </a:br>
            <a:br>
              <a:rPr lang="pt-BR" dirty="0"/>
            </a:br>
            <a:r>
              <a:rPr lang="pt-BR" dirty="0"/>
              <a:t>-Por todas as comunidades; coordenadores, locais e mundiais; </a:t>
            </a:r>
            <a:br>
              <a:rPr lang="pt-BR" dirty="0"/>
            </a:br>
            <a:br>
              <a:rPr lang="pt-BR" dirty="0"/>
            </a:br>
            <a:r>
              <a:rPr lang="pt-BR" dirty="0"/>
              <a:t>-Pelos </a:t>
            </a:r>
            <a:r>
              <a:rPr lang="pt-BR" dirty="0" err="1"/>
              <a:t>Working</a:t>
            </a:r>
            <a:r>
              <a:rPr lang="pt-BR" dirty="0"/>
              <a:t> </a:t>
            </a:r>
            <a:r>
              <a:rPr lang="pt-BR" dirty="0" err="1"/>
              <a:t>Groups</a:t>
            </a:r>
            <a:r>
              <a:rPr lang="pt-BR" dirty="0"/>
              <a:t> internacionais: Data </a:t>
            </a:r>
            <a:r>
              <a:rPr lang="pt-BR" dirty="0" err="1"/>
              <a:t>Working</a:t>
            </a:r>
            <a:r>
              <a:rPr lang="pt-BR" dirty="0"/>
              <a:t> </a:t>
            </a:r>
            <a:r>
              <a:rPr lang="pt-BR" dirty="0" err="1"/>
              <a:t>Group</a:t>
            </a:r>
            <a:r>
              <a:rPr lang="pt-BR" dirty="0"/>
              <a:t>, </a:t>
            </a:r>
            <a:r>
              <a:rPr lang="pt-BR" dirty="0" err="1"/>
              <a:t>etc</a:t>
            </a: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F82FDE-231E-4A9D-AEAE-CA5AA60842B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4487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F82FDE-231E-4A9D-AEAE-CA5AA60842B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67035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Manutenção, reversão de erros, aprimoração, evitar vandalismo, etc. </a:t>
            </a:r>
            <a:br>
              <a:rPr lang="pt-BR" dirty="0"/>
            </a:br>
            <a:br>
              <a:rPr lang="pt-BR" dirty="0"/>
            </a:br>
            <a:r>
              <a:rPr lang="pt-BR" dirty="0"/>
              <a:t>-Por todas as comunidades; coordenadores, locais e mundiais; </a:t>
            </a:r>
            <a:br>
              <a:rPr lang="pt-BR" dirty="0"/>
            </a:br>
            <a:br>
              <a:rPr lang="pt-BR" dirty="0"/>
            </a:br>
            <a:r>
              <a:rPr lang="pt-BR" dirty="0"/>
              <a:t>-Pelos </a:t>
            </a:r>
            <a:r>
              <a:rPr lang="pt-BR" dirty="0" err="1"/>
              <a:t>Working</a:t>
            </a:r>
            <a:r>
              <a:rPr lang="pt-BR" dirty="0"/>
              <a:t> </a:t>
            </a:r>
            <a:r>
              <a:rPr lang="pt-BR" dirty="0" err="1"/>
              <a:t>Groups</a:t>
            </a:r>
            <a:r>
              <a:rPr lang="pt-BR" dirty="0"/>
              <a:t> internacionais: Data </a:t>
            </a:r>
            <a:r>
              <a:rPr lang="pt-BR" dirty="0" err="1"/>
              <a:t>Working</a:t>
            </a:r>
            <a:r>
              <a:rPr lang="pt-BR" dirty="0"/>
              <a:t> </a:t>
            </a:r>
            <a:r>
              <a:rPr lang="pt-BR" dirty="0" err="1"/>
              <a:t>Group</a:t>
            </a:r>
            <a:r>
              <a:rPr lang="pt-BR" dirty="0"/>
              <a:t>, </a:t>
            </a:r>
            <a:r>
              <a:rPr lang="pt-BR" dirty="0" err="1"/>
              <a:t>etc</a:t>
            </a: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F82FDE-231E-4A9D-AEAE-CA5AA60842B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96927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Manutenção, reversão de erros, aprimoração, evitar vandalismo, etc. </a:t>
            </a:r>
            <a:br>
              <a:rPr lang="pt-BR" dirty="0"/>
            </a:br>
            <a:br>
              <a:rPr lang="pt-BR" dirty="0"/>
            </a:br>
            <a:r>
              <a:rPr lang="pt-BR" dirty="0"/>
              <a:t>-Por todas as comunidades; coordenadores, locais e mundiais; </a:t>
            </a:r>
            <a:br>
              <a:rPr lang="pt-BR" dirty="0"/>
            </a:br>
            <a:br>
              <a:rPr lang="pt-BR" dirty="0"/>
            </a:br>
            <a:r>
              <a:rPr lang="pt-BR" dirty="0"/>
              <a:t>-Pelos </a:t>
            </a:r>
            <a:r>
              <a:rPr lang="pt-BR" dirty="0" err="1"/>
              <a:t>Working</a:t>
            </a:r>
            <a:r>
              <a:rPr lang="pt-BR" dirty="0"/>
              <a:t> </a:t>
            </a:r>
            <a:r>
              <a:rPr lang="pt-BR" dirty="0" err="1"/>
              <a:t>Groups</a:t>
            </a:r>
            <a:r>
              <a:rPr lang="pt-BR" dirty="0"/>
              <a:t> internacionais: Data </a:t>
            </a:r>
            <a:r>
              <a:rPr lang="pt-BR" dirty="0" err="1"/>
              <a:t>Working</a:t>
            </a:r>
            <a:r>
              <a:rPr lang="pt-BR" dirty="0"/>
              <a:t> </a:t>
            </a:r>
            <a:r>
              <a:rPr lang="pt-BR" dirty="0" err="1"/>
              <a:t>Group</a:t>
            </a:r>
            <a:r>
              <a:rPr lang="pt-BR" dirty="0"/>
              <a:t>, </a:t>
            </a:r>
            <a:r>
              <a:rPr lang="pt-BR" dirty="0" err="1"/>
              <a:t>etc</a:t>
            </a: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F82FDE-231E-4A9D-AEAE-CA5AA60842B5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5852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F82FDE-231E-4A9D-AEAE-CA5AA60842B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8253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F82FDE-231E-4A9D-AEAE-CA5AA60842B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0700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F82FDE-231E-4A9D-AEAE-CA5AA60842B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7752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F82FDE-231E-4A9D-AEAE-CA5AA60842B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2366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F82FDE-231E-4A9D-AEAE-CA5AA60842B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1524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F82FDE-231E-4A9D-AEAE-CA5AA60842B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0055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59C96-C987-47E1-B5AB-8803BA24CFA5}" type="datetimeFigureOut">
              <a:rPr lang="en-US" smtClean="0"/>
              <a:t>5/10/2017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CC7DA2-A450-4D40-BCCC-425B549F421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9785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59C96-C987-47E1-B5AB-8803BA24CFA5}" type="datetimeFigureOut">
              <a:rPr lang="en-US" smtClean="0"/>
              <a:t>5/10/2017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CC7DA2-A450-4D40-BCCC-425B549F421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2569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59C96-C987-47E1-B5AB-8803BA24CFA5}" type="datetimeFigureOut">
              <a:rPr lang="en-US" smtClean="0"/>
              <a:t>5/10/2017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CC7DA2-A450-4D40-BCCC-425B549F421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0555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59C96-C987-47E1-B5AB-8803BA24CFA5}" type="datetimeFigureOut">
              <a:rPr lang="en-US" smtClean="0"/>
              <a:t>5/10/2017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CC7DA2-A450-4D40-BCCC-425B549F421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8397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59C96-C987-47E1-B5AB-8803BA24CFA5}" type="datetimeFigureOut">
              <a:rPr lang="en-US" smtClean="0"/>
              <a:t>5/10/2017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CC7DA2-A450-4D40-BCCC-425B549F421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7940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59C96-C987-47E1-B5AB-8803BA24CFA5}" type="datetimeFigureOut">
              <a:rPr lang="en-US" smtClean="0"/>
              <a:t>5/10/2017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CC7DA2-A450-4D40-BCCC-425B549F421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8445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59C96-C987-47E1-B5AB-8803BA24CFA5}" type="datetimeFigureOut">
              <a:rPr lang="en-US" smtClean="0"/>
              <a:t>5/10/2017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CC7DA2-A450-4D40-BCCC-425B549F421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5229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59C96-C987-47E1-B5AB-8803BA24CFA5}" type="datetimeFigureOut">
              <a:rPr lang="en-US" smtClean="0"/>
              <a:t>5/10/2017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CC7DA2-A450-4D40-BCCC-425B549F421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5185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59C96-C987-47E1-B5AB-8803BA24CFA5}" type="datetimeFigureOut">
              <a:rPr lang="en-US" smtClean="0"/>
              <a:t>5/10/2017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CC7DA2-A450-4D40-BCCC-425B549F421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7000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59C96-C987-47E1-B5AB-8803BA24CFA5}" type="datetimeFigureOut">
              <a:rPr lang="en-US" smtClean="0"/>
              <a:t>5/10/2017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CC7DA2-A450-4D40-BCCC-425B549F421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07490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59C96-C987-47E1-B5AB-8803BA24CFA5}" type="datetimeFigureOut">
              <a:rPr lang="en-US" smtClean="0"/>
              <a:t>5/10/2017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CC7DA2-A450-4D40-BCCC-425B549F421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5939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F59C96-C987-47E1-B5AB-8803BA24CFA5}" type="datetimeFigureOut">
              <a:rPr lang="en-US" smtClean="0"/>
              <a:t>5/10/2017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CC7DA2-A450-4D40-BCCC-425B549F421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50943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hotosm.org/" TargetMode="External"/><Relationship Id="rId5" Type="http://schemas.openxmlformats.org/officeDocument/2006/relationships/image" Target="../media/image2.png"/><Relationship Id="rId10" Type="http://schemas.openxmlformats.org/officeDocument/2006/relationships/image" Target="../media/image14.png"/><Relationship Id="rId4" Type="http://schemas.microsoft.com/office/2007/relationships/hdphoto" Target="../media/hdphoto1.wdp"/><Relationship Id="rId9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maps.me/en/home" TargetMode="External"/><Relationship Id="rId5" Type="http://schemas.openxmlformats.org/officeDocument/2006/relationships/image" Target="../media/image2.png"/><Relationship Id="rId4" Type="http://schemas.microsoft.com/office/2007/relationships/hdphoto" Target="../media/hdphoto1.wdp"/><Relationship Id="rId9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www.openstreetmap.org/export#map=17/-26.90571/-49.07544" TargetMode="External"/><Relationship Id="rId5" Type="http://schemas.openxmlformats.org/officeDocument/2006/relationships/image" Target="../media/image2.png"/><Relationship Id="rId4" Type="http://schemas.microsoft.com/office/2007/relationships/hdphoto" Target="../media/hdphoto1.wdp"/><Relationship Id="rId9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download.geofabrik.de/south-america/brazil.html" TargetMode="Externa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maperitive.net/" TargetMode="Externa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youtube.com/watch?v=yb5kZa1GYPc" TargetMode="Externa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umap.openstreetmap.co/" TargetMode="Externa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://www.openstreetmap.org/copyright" TargetMode="External"/><Relationship Id="rId3" Type="http://schemas.openxmlformats.org/officeDocument/2006/relationships/image" Target="../media/image1.png"/><Relationship Id="rId7" Type="http://schemas.openxmlformats.org/officeDocument/2006/relationships/hyperlink" Target="https://creativecommons.org/licenses/by-sa/2.0/br/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opendatacommons.org/licenses/odbl/1-0/" TargetMode="Externa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wiki.openstreetmap.org/wiki/Tags" TargetMode="Externa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1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jpeg"/><Relationship Id="rId5" Type="http://schemas.openxmlformats.org/officeDocument/2006/relationships/image" Target="../media/image2.png"/><Relationship Id="rId4" Type="http://schemas.microsoft.com/office/2007/relationships/hdphoto" Target="../media/hdphoto1.wdp"/><Relationship Id="rId9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1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iki.openstreetmap.org/wiki/Pt-br:Elementos_de_Mapa" TargetMode="Externa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iki.openstreetmap.org/wiki/Pt:How_to_map_a" TargetMode="Externa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hyperlink" Target="https://wiki.openstreetmap.org/wiki/ID" TargetMode="External"/><Relationship Id="rId3" Type="http://schemas.openxmlformats.org/officeDocument/2006/relationships/image" Target="../media/image1.png"/><Relationship Id="rId7" Type="http://schemas.openxmlformats.org/officeDocument/2006/relationships/hyperlink" Target="http://www.openstreetmap.org/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iki.openstreetmap.org/wiki/Pt:How_to_map_a" TargetMode="External"/><Relationship Id="rId11" Type="http://schemas.openxmlformats.org/officeDocument/2006/relationships/hyperlink" Target="https://wiki.openstreetmap.org/wiki/JOSM" TargetMode="External"/><Relationship Id="rId5" Type="http://schemas.openxmlformats.org/officeDocument/2006/relationships/image" Target="../media/image2.png"/><Relationship Id="rId10" Type="http://schemas.openxmlformats.org/officeDocument/2006/relationships/hyperlink" Target="https://josm.openstreetmap.de/" TargetMode="External"/><Relationship Id="rId4" Type="http://schemas.microsoft.com/office/2007/relationships/hdphoto" Target="../media/hdphoto1.wdp"/><Relationship Id="rId9" Type="http://schemas.openxmlformats.org/officeDocument/2006/relationships/hyperlink" Target="https://wiki.openstreetmap.org/wiki/JOSM/Plugins/OpenData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hyperlink" Target="mailto:eskelsen@gmail.com" TargetMode="External"/><Relationship Id="rId3" Type="http://schemas.openxmlformats.org/officeDocument/2006/relationships/image" Target="../media/image1.png"/><Relationship Id="rId7" Type="http://schemas.openxmlformats.org/officeDocument/2006/relationships/hyperlink" Target="goo.gl/7Go1do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cassioeskelsen/apresentacao_osm" TargetMode="External"/><Relationship Id="rId5" Type="http://schemas.openxmlformats.org/officeDocument/2006/relationships/image" Target="../media/image2.png"/><Relationship Id="rId10" Type="http://schemas.openxmlformats.org/officeDocument/2006/relationships/hyperlink" Target="http://www.openstreetmap.org/user/smaprs/diary/39971" TargetMode="External"/><Relationship Id="rId4" Type="http://schemas.microsoft.com/office/2007/relationships/hdphoto" Target="../media/hdphoto1.wdp"/><Relationship Id="rId9" Type="http://schemas.openxmlformats.org/officeDocument/2006/relationships/hyperlink" Target="https://wiki.openstreetmap.org/wiki/WikiProject_Brazil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hyperlink" Target="https://www.openstreetmap.org/#map=14/-26.9168/-49.0515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opencyclemap.org/?zoom=14&amp;lat=-26.9115&amp;lon=-49.09906&amp;layers=B0000" TargetMode="Externa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osmhydrant.org/pt/" TargetMode="Externa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demo.f4map.com/#lat=-26.9182991&amp;lon=-49.0663042&amp;zoom=18&amp;camera.theta=59.61&amp;camera.phi=58.728" TargetMode="External"/><Relationship Id="rId5" Type="http://schemas.openxmlformats.org/officeDocument/2006/relationships/image" Target="../media/image2.png"/><Relationship Id="rId4" Type="http://schemas.microsoft.com/office/2007/relationships/hdphoto" Target="../media/hdphoto1.wdp"/><Relationship Id="rId9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 descr="Uma imagem contendo texto, mapa&#10;&#10;Descrição gerada com muito alta confiança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19000"/>
                    </a14:imgEffect>
                    <a14:imgEffect>
                      <a14:saturation sat="33000"/>
                    </a14:imgEffect>
                    <a14:imgEffect>
                      <a14:brightnessContrast bright="-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"/>
            <a:ext cx="9143987" cy="6857990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25000"/>
              </a:srgbClr>
            </a:outerShdw>
          </a:effectLst>
        </p:spPr>
      </p:pic>
      <p:sp>
        <p:nvSpPr>
          <p:cNvPr id="9" name="CaixaDeTexto 8"/>
          <p:cNvSpPr txBox="1"/>
          <p:nvPr/>
        </p:nvSpPr>
        <p:spPr>
          <a:xfrm>
            <a:off x="2262064" y="2954028"/>
            <a:ext cx="4380271" cy="1261884"/>
          </a:xfrm>
          <a:prstGeom prst="rect">
            <a:avLst/>
          </a:prstGeom>
          <a:solidFill>
            <a:schemeClr val="bg1"/>
          </a:solidFill>
          <a:effectLst>
            <a:softEdge rad="3175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4800" dirty="0" err="1"/>
              <a:t>OpenStreetMap</a:t>
            </a:r>
            <a:br>
              <a:rPr lang="en-US" sz="4800" dirty="0"/>
            </a:br>
            <a:r>
              <a:rPr lang="en-US" sz="1400" dirty="0" err="1"/>
              <a:t>Ateliê</a:t>
            </a:r>
            <a:r>
              <a:rPr lang="en-US" sz="1400" dirty="0"/>
              <a:t> Vertical – FURB – 10/05/2017</a:t>
            </a:r>
          </a:p>
          <a:p>
            <a:pPr algn="ctr"/>
            <a:r>
              <a:rPr lang="en-US" sz="1400" dirty="0" err="1"/>
              <a:t>Cássio</a:t>
            </a:r>
            <a:r>
              <a:rPr lang="en-US" sz="1400" dirty="0"/>
              <a:t> R. Eskelsen</a:t>
            </a:r>
            <a:endParaRPr lang="en-US" sz="4800" dirty="0"/>
          </a:p>
        </p:txBody>
      </p:sp>
      <p:pic>
        <p:nvPicPr>
          <p:cNvPr id="1026" name="Picture 2" descr="https://blog.openstreetmap.org/wp-content/uploads/2011/05/newosmlogo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6056" y="61210"/>
            <a:ext cx="1227944" cy="1227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87892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 descr="Uma imagem contendo texto, mapa&#10;&#10;Descrição gerada com muito alta confiança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19000"/>
                    </a14:imgEffect>
                    <a14:imgEffect>
                      <a14:saturation sat="33000"/>
                    </a14:imgEffect>
                    <a14:imgEffect>
                      <a14:brightnessContrast bright="-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"/>
            <a:ext cx="9143987" cy="6857990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25000"/>
              </a:srgbClr>
            </a:outerShdw>
          </a:effectLst>
        </p:spPr>
      </p:pic>
      <p:sp>
        <p:nvSpPr>
          <p:cNvPr id="2" name="CaixaDeTexto 1"/>
          <p:cNvSpPr txBox="1"/>
          <p:nvPr/>
        </p:nvSpPr>
        <p:spPr>
          <a:xfrm>
            <a:off x="134911" y="284814"/>
            <a:ext cx="5523875" cy="461665"/>
          </a:xfrm>
          <a:prstGeom prst="rect">
            <a:avLst/>
          </a:prstGeom>
          <a:solidFill>
            <a:schemeClr val="bg1"/>
          </a:solidFill>
          <a:effectLst>
            <a:softEdge rad="31750"/>
          </a:effectLst>
        </p:spPr>
        <p:txBody>
          <a:bodyPr wrap="square" rtlCol="0">
            <a:spAutoFit/>
          </a:bodyPr>
          <a:lstStyle/>
          <a:p>
            <a:r>
              <a:rPr lang="pt-BR" sz="2400" dirty="0"/>
              <a:t>EXEMPLOS DE WEB MAPAS COM OSM</a:t>
            </a:r>
            <a:endParaRPr lang="en-US" sz="2400" dirty="0"/>
          </a:p>
        </p:txBody>
      </p:sp>
      <p:pic>
        <p:nvPicPr>
          <p:cNvPr id="5" name="Picture 2" descr="https://blog.openstreetmap.org/wp-content/uploads/2011/05/newosmlogo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6056" y="61210"/>
            <a:ext cx="1227944" cy="1227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aixaDeTexto 6"/>
          <p:cNvSpPr txBox="1"/>
          <p:nvPr/>
        </p:nvSpPr>
        <p:spPr>
          <a:xfrm>
            <a:off x="-26" y="1289154"/>
            <a:ext cx="9144013" cy="556884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9" name="CaixaDeTexto 8"/>
          <p:cNvSpPr txBox="1"/>
          <p:nvPr/>
        </p:nvSpPr>
        <p:spPr>
          <a:xfrm>
            <a:off x="6440858" y="1296362"/>
            <a:ext cx="2722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6"/>
              </a:rPr>
              <a:t>https://www.hotosm.org/</a:t>
            </a:r>
            <a:endParaRPr lang="en-US" dirty="0"/>
          </a:p>
        </p:txBody>
      </p:sp>
      <p:pic>
        <p:nvPicPr>
          <p:cNvPr id="6" name="Imagem 5" descr="Uma imagem contendo captura de tela, texto&#10;&#10;Descrição gerada com alta confiança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977" y="1752365"/>
            <a:ext cx="6796006" cy="5097005"/>
          </a:xfrm>
          <a:prstGeom prst="rect">
            <a:avLst/>
          </a:prstGeom>
        </p:spPr>
      </p:pic>
      <p:pic>
        <p:nvPicPr>
          <p:cNvPr id="11" name="Imagem 10" descr="Uma imagem contendo captura de tela&#10;&#10;Descrição gerada com muito alta confiança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964" y="1752365"/>
            <a:ext cx="6817124" cy="5112843"/>
          </a:xfrm>
          <a:prstGeom prst="rect">
            <a:avLst/>
          </a:prstGeom>
        </p:spPr>
      </p:pic>
      <p:pic>
        <p:nvPicPr>
          <p:cNvPr id="15" name="Imagem 14" descr="Uma imagem contendo captura de tela&#10;&#10;Descrição gerada com muito alta confiança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678" y="1743735"/>
            <a:ext cx="6784604" cy="5088453"/>
          </a:xfrm>
          <a:prstGeom prst="rect">
            <a:avLst/>
          </a:prstGeom>
        </p:spPr>
      </p:pic>
      <p:pic>
        <p:nvPicPr>
          <p:cNvPr id="17" name="Imagem 16" descr="Uma imagem contendo texto, mapa&#10;&#10;Descrição gerada com muito alta confiança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665" y="1672902"/>
            <a:ext cx="6837872" cy="5128404"/>
          </a:xfrm>
          <a:prstGeom prst="rect">
            <a:avLst/>
          </a:prstGeom>
        </p:spPr>
      </p:pic>
      <p:sp>
        <p:nvSpPr>
          <p:cNvPr id="3" name="CaixaDeTexto 2"/>
          <p:cNvSpPr txBox="1"/>
          <p:nvPr/>
        </p:nvSpPr>
        <p:spPr>
          <a:xfrm>
            <a:off x="3642851" y="1959675"/>
            <a:ext cx="1620444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err="1"/>
              <a:t>Furacão</a:t>
            </a:r>
            <a:r>
              <a:rPr lang="en-US" dirty="0"/>
              <a:t> Haiyan</a:t>
            </a:r>
            <a:br>
              <a:rPr lang="en-US" dirty="0"/>
            </a:br>
            <a:r>
              <a:rPr lang="en-US" dirty="0"/>
              <a:t>Filipinas, 2013</a:t>
            </a:r>
          </a:p>
        </p:txBody>
      </p:sp>
    </p:spTree>
    <p:extLst>
      <p:ext uri="{BB962C8B-B14F-4D97-AF65-F5344CB8AC3E}">
        <p14:creationId xmlns:p14="http://schemas.microsoft.com/office/powerpoint/2010/main" val="1293697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 descr="Uma imagem contendo texto, mapa&#10;&#10;Descrição gerada com muito alta confiança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19000"/>
                    </a14:imgEffect>
                    <a14:imgEffect>
                      <a14:saturation sat="33000"/>
                    </a14:imgEffect>
                    <a14:imgEffect>
                      <a14:brightnessContrast bright="-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"/>
            <a:ext cx="9143987" cy="6857990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25000"/>
              </a:srgbClr>
            </a:outerShdw>
          </a:effectLst>
        </p:spPr>
      </p:pic>
      <p:sp>
        <p:nvSpPr>
          <p:cNvPr id="2" name="CaixaDeTexto 1"/>
          <p:cNvSpPr txBox="1"/>
          <p:nvPr/>
        </p:nvSpPr>
        <p:spPr>
          <a:xfrm>
            <a:off x="134911" y="284814"/>
            <a:ext cx="5523875" cy="461665"/>
          </a:xfrm>
          <a:prstGeom prst="rect">
            <a:avLst/>
          </a:prstGeom>
          <a:solidFill>
            <a:schemeClr val="bg1"/>
          </a:solidFill>
          <a:effectLst>
            <a:softEdge rad="31750"/>
          </a:effectLst>
        </p:spPr>
        <p:txBody>
          <a:bodyPr wrap="square" rtlCol="0">
            <a:spAutoFit/>
          </a:bodyPr>
          <a:lstStyle/>
          <a:p>
            <a:r>
              <a:rPr lang="pt-BR" sz="2400" dirty="0"/>
              <a:t>APLICATIVO BASEADO NO OSM</a:t>
            </a:r>
            <a:endParaRPr lang="en-US" sz="2400" dirty="0"/>
          </a:p>
        </p:txBody>
      </p:sp>
      <p:pic>
        <p:nvPicPr>
          <p:cNvPr id="5" name="Picture 2" descr="https://blog.openstreetmap.org/wp-content/uploads/2011/05/newosmlogo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6056" y="61210"/>
            <a:ext cx="1227944" cy="1227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ixaDeTexto 5"/>
          <p:cNvSpPr txBox="1"/>
          <p:nvPr/>
        </p:nvSpPr>
        <p:spPr>
          <a:xfrm>
            <a:off x="-26" y="1289154"/>
            <a:ext cx="9144013" cy="556884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7" name="CaixaDeTexto 6"/>
          <p:cNvSpPr txBox="1"/>
          <p:nvPr/>
        </p:nvSpPr>
        <p:spPr>
          <a:xfrm>
            <a:off x="6186916" y="1289154"/>
            <a:ext cx="32593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6"/>
              </a:rPr>
              <a:t>http://maps.me (Android/iOS)</a:t>
            </a:r>
            <a:endParaRPr lang="en-US" dirty="0"/>
          </a:p>
        </p:txBody>
      </p:sp>
      <p:pic>
        <p:nvPicPr>
          <p:cNvPr id="10" name="Imagem 9" descr="Uma imagem contendo captura de tela&#10;&#10;Descrição gerada com alta confiança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063" y="1943819"/>
            <a:ext cx="2616785" cy="4652062"/>
          </a:xfrm>
          <a:prstGeom prst="rect">
            <a:avLst/>
          </a:prstGeom>
        </p:spPr>
      </p:pic>
      <p:pic>
        <p:nvPicPr>
          <p:cNvPr id="12" name="Imagem 11" descr="Uma imagem contendo texto, mapa&#10;&#10;Descrição gerada com muito alta confiança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1831" y="1943819"/>
            <a:ext cx="2645905" cy="4703830"/>
          </a:xfrm>
          <a:prstGeom prst="rect">
            <a:avLst/>
          </a:prstGeom>
        </p:spPr>
      </p:pic>
      <p:pic>
        <p:nvPicPr>
          <p:cNvPr id="14" name="Imagem 13" descr="Uma imagem contendo captura de tela&#10;&#10;Descrição gerada com muito alta confiança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8293" y="1934377"/>
            <a:ext cx="2651216" cy="4713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5256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 descr="Uma imagem contendo texto, mapa&#10;&#10;Descrição gerada com muito alta confiança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19000"/>
                    </a14:imgEffect>
                    <a14:imgEffect>
                      <a14:saturation sat="33000"/>
                    </a14:imgEffect>
                    <a14:imgEffect>
                      <a14:brightnessContrast bright="-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"/>
            <a:ext cx="9143987" cy="6857990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25000"/>
              </a:srgbClr>
            </a:outerShdw>
          </a:effectLst>
        </p:spPr>
      </p:pic>
      <p:sp>
        <p:nvSpPr>
          <p:cNvPr id="9" name="CaixaDeTexto 8"/>
          <p:cNvSpPr txBox="1"/>
          <p:nvPr/>
        </p:nvSpPr>
        <p:spPr>
          <a:xfrm>
            <a:off x="631179" y="2954028"/>
            <a:ext cx="7792629" cy="830997"/>
          </a:xfrm>
          <a:prstGeom prst="rect">
            <a:avLst/>
          </a:prstGeom>
          <a:solidFill>
            <a:schemeClr val="bg1"/>
          </a:solidFill>
          <a:effectLst>
            <a:softEdge rad="31750"/>
          </a:effectLst>
        </p:spPr>
        <p:txBody>
          <a:bodyPr wrap="square" rtlCol="0">
            <a:spAutoFit/>
          </a:bodyPr>
          <a:lstStyle/>
          <a:p>
            <a:r>
              <a:rPr lang="en-US" sz="4800" dirty="0"/>
              <a:t>Como </a:t>
            </a:r>
            <a:r>
              <a:rPr lang="en-US" sz="4800" dirty="0" err="1"/>
              <a:t>usar</a:t>
            </a:r>
            <a:r>
              <a:rPr lang="en-US" sz="4800" dirty="0"/>
              <a:t> </a:t>
            </a:r>
            <a:r>
              <a:rPr lang="en-US" sz="4800" dirty="0" err="1"/>
              <a:t>os</a:t>
            </a:r>
            <a:r>
              <a:rPr lang="en-US" sz="4800" dirty="0"/>
              <a:t> dados do OSM?</a:t>
            </a:r>
          </a:p>
        </p:txBody>
      </p:sp>
      <p:pic>
        <p:nvPicPr>
          <p:cNvPr id="1026" name="Picture 2" descr="https://blog.openstreetmap.org/wp-content/uploads/2011/05/newosmlogo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6056" y="61210"/>
            <a:ext cx="1227944" cy="1227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80664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 descr="Uma imagem contendo texto, mapa&#10;&#10;Descrição gerada com muito alta confiança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19000"/>
                    </a14:imgEffect>
                    <a14:imgEffect>
                      <a14:saturation sat="33000"/>
                    </a14:imgEffect>
                    <a14:imgEffect>
                      <a14:brightnessContrast bright="-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"/>
            <a:ext cx="9143987" cy="6857990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25000"/>
              </a:srgbClr>
            </a:outerShdw>
          </a:effectLst>
        </p:spPr>
      </p:pic>
      <p:pic>
        <p:nvPicPr>
          <p:cNvPr id="1026" name="Picture 2" descr="https://blog.openstreetmap.org/wp-content/uploads/2011/05/newosmlogo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6056" y="61210"/>
            <a:ext cx="1227944" cy="1227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/>
          <p:cNvSpPr txBox="1"/>
          <p:nvPr/>
        </p:nvSpPr>
        <p:spPr>
          <a:xfrm>
            <a:off x="134911" y="284814"/>
            <a:ext cx="5523875" cy="461665"/>
          </a:xfrm>
          <a:prstGeom prst="rect">
            <a:avLst/>
          </a:prstGeom>
          <a:solidFill>
            <a:schemeClr val="bg1"/>
          </a:solidFill>
          <a:effectLst>
            <a:softEdge rad="31750"/>
          </a:effectLst>
        </p:spPr>
        <p:txBody>
          <a:bodyPr wrap="square" rtlCol="0">
            <a:spAutoFit/>
          </a:bodyPr>
          <a:lstStyle/>
          <a:p>
            <a:r>
              <a:rPr lang="pt-BR" sz="2400" dirty="0"/>
              <a:t>FONTES DE DADOS DO OSM</a:t>
            </a:r>
            <a:endParaRPr lang="en-US" sz="2400" dirty="0"/>
          </a:p>
        </p:txBody>
      </p:sp>
      <p:sp>
        <p:nvSpPr>
          <p:cNvPr id="10" name="CaixaDeTexto 9"/>
          <p:cNvSpPr txBox="1"/>
          <p:nvPr/>
        </p:nvSpPr>
        <p:spPr>
          <a:xfrm>
            <a:off x="-26" y="1289154"/>
            <a:ext cx="9144013" cy="556884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1" name="CaixaDeTexto 10"/>
          <p:cNvSpPr txBox="1"/>
          <p:nvPr/>
        </p:nvSpPr>
        <p:spPr>
          <a:xfrm>
            <a:off x="5308376" y="1289154"/>
            <a:ext cx="41379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6"/>
              </a:rPr>
              <a:t>http://www.openstreetmap.org/export</a:t>
            </a:r>
            <a:endParaRPr lang="en-US" dirty="0"/>
          </a:p>
        </p:txBody>
      </p:sp>
      <p:pic>
        <p:nvPicPr>
          <p:cNvPr id="3" name="Imagem 2" descr="Uma imagem contendo texto, mapa&#10;&#10;Descrição gerada com muito alta confiança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429" y="1905674"/>
            <a:ext cx="6603101" cy="4952326"/>
          </a:xfrm>
          <a:prstGeom prst="rect">
            <a:avLst/>
          </a:prstGeom>
        </p:spPr>
      </p:pic>
      <p:pic>
        <p:nvPicPr>
          <p:cNvPr id="6" name="Imagem 5" descr="Uma imagem contendo mapa&#10;&#10;Descrição gerada com alta confiança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415" y="1905674"/>
            <a:ext cx="6603101" cy="4952326"/>
          </a:xfrm>
          <a:prstGeom prst="rect">
            <a:avLst/>
          </a:prstGeom>
        </p:spPr>
      </p:pic>
      <p:pic>
        <p:nvPicPr>
          <p:cNvPr id="13" name="Imagem 12" descr="Uma imagem contendo captura de tela&#10;&#10;Descrição gerada com alta confiança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324" y="1918354"/>
            <a:ext cx="6569288" cy="4926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485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 descr="Uma imagem contendo texto, mapa&#10;&#10;Descrição gerada com muito alta confiança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19000"/>
                    </a14:imgEffect>
                    <a14:imgEffect>
                      <a14:saturation sat="33000"/>
                    </a14:imgEffect>
                    <a14:imgEffect>
                      <a14:brightnessContrast bright="-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"/>
            <a:ext cx="9143987" cy="6857990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25000"/>
              </a:srgbClr>
            </a:outerShdw>
          </a:effectLst>
        </p:spPr>
      </p:pic>
      <p:pic>
        <p:nvPicPr>
          <p:cNvPr id="1026" name="Picture 2" descr="https://blog.openstreetmap.org/wp-content/uploads/2011/05/newosmlogo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6056" y="61210"/>
            <a:ext cx="1227944" cy="1227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/>
          <p:cNvSpPr txBox="1"/>
          <p:nvPr/>
        </p:nvSpPr>
        <p:spPr>
          <a:xfrm>
            <a:off x="134911" y="284814"/>
            <a:ext cx="5523875" cy="461665"/>
          </a:xfrm>
          <a:prstGeom prst="rect">
            <a:avLst/>
          </a:prstGeom>
          <a:solidFill>
            <a:schemeClr val="bg1"/>
          </a:solidFill>
          <a:effectLst>
            <a:softEdge rad="31750"/>
          </a:effectLst>
        </p:spPr>
        <p:txBody>
          <a:bodyPr wrap="square" rtlCol="0">
            <a:spAutoFit/>
          </a:bodyPr>
          <a:lstStyle/>
          <a:p>
            <a:r>
              <a:rPr lang="pt-BR" sz="2400" dirty="0"/>
              <a:t>FONTES DE DADOS DO OSM</a:t>
            </a:r>
            <a:endParaRPr lang="en-US" sz="2400" dirty="0"/>
          </a:p>
        </p:txBody>
      </p:sp>
      <p:sp>
        <p:nvSpPr>
          <p:cNvPr id="6" name="CaixaDeTexto 5"/>
          <p:cNvSpPr txBox="1"/>
          <p:nvPr/>
        </p:nvSpPr>
        <p:spPr>
          <a:xfrm>
            <a:off x="-26" y="1289154"/>
            <a:ext cx="9144013" cy="556884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7" name="CaixaDeTexto 6"/>
          <p:cNvSpPr txBox="1"/>
          <p:nvPr/>
        </p:nvSpPr>
        <p:spPr>
          <a:xfrm>
            <a:off x="6133763" y="1289154"/>
            <a:ext cx="41379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6"/>
              </a:rPr>
              <a:t>http://download.geofabrik.de</a:t>
            </a:r>
            <a:endParaRPr lang="en-US" dirty="0"/>
          </a:p>
        </p:txBody>
      </p:sp>
      <p:pic>
        <p:nvPicPr>
          <p:cNvPr id="3" name="Imagem 2" descr="Uma imagem contendo captura de tela&#10;&#10;Descrição gerada com muito alta confiança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400" y="1715130"/>
            <a:ext cx="6857160" cy="5142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9822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 descr="Uma imagem contendo texto, mapa&#10;&#10;Descrição gerada com muito alta confiança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19000"/>
                    </a14:imgEffect>
                    <a14:imgEffect>
                      <a14:saturation sat="33000"/>
                    </a14:imgEffect>
                    <a14:imgEffect>
                      <a14:brightnessContrast bright="-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"/>
            <a:ext cx="9143987" cy="6857990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25000"/>
              </a:srgbClr>
            </a:outerShdw>
          </a:effectLst>
        </p:spPr>
      </p:pic>
      <p:pic>
        <p:nvPicPr>
          <p:cNvPr id="1026" name="Picture 2" descr="https://blog.openstreetmap.org/wp-content/uploads/2011/05/newosmlogo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6056" y="61210"/>
            <a:ext cx="1227944" cy="1227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/>
          <p:cNvSpPr txBox="1"/>
          <p:nvPr/>
        </p:nvSpPr>
        <p:spPr>
          <a:xfrm>
            <a:off x="134911" y="284814"/>
            <a:ext cx="5523875" cy="461665"/>
          </a:xfrm>
          <a:prstGeom prst="rect">
            <a:avLst/>
          </a:prstGeom>
          <a:solidFill>
            <a:schemeClr val="bg1"/>
          </a:solidFill>
          <a:effectLst>
            <a:softEdge rad="31750"/>
          </a:effectLst>
        </p:spPr>
        <p:txBody>
          <a:bodyPr wrap="square" rtlCol="0">
            <a:spAutoFit/>
          </a:bodyPr>
          <a:lstStyle/>
          <a:p>
            <a:r>
              <a:rPr lang="pt-BR" sz="2400" dirty="0"/>
              <a:t>Demonstração – MAPERITIVE/INKSCAPE</a:t>
            </a:r>
            <a:endParaRPr lang="en-US" sz="2400" dirty="0"/>
          </a:p>
        </p:txBody>
      </p:sp>
      <p:sp>
        <p:nvSpPr>
          <p:cNvPr id="6" name="CaixaDeTexto 5"/>
          <p:cNvSpPr txBox="1"/>
          <p:nvPr/>
        </p:nvSpPr>
        <p:spPr>
          <a:xfrm>
            <a:off x="-26" y="1289154"/>
            <a:ext cx="9144013" cy="556884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7" name="CaixaDeTexto 6"/>
          <p:cNvSpPr txBox="1"/>
          <p:nvPr/>
        </p:nvSpPr>
        <p:spPr>
          <a:xfrm>
            <a:off x="6760569" y="1247525"/>
            <a:ext cx="41379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6"/>
              </a:rPr>
              <a:t>http://maperitive.net/</a:t>
            </a:r>
            <a:endParaRPr lang="en-US" dirty="0"/>
          </a:p>
        </p:txBody>
      </p:sp>
      <p:pic>
        <p:nvPicPr>
          <p:cNvPr id="3" name="Imagem 2" descr="Uma imagem contendo texto, mapa&#10;&#10;Descrição gerada com muito alta confiança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105" y="1616858"/>
            <a:ext cx="6988189" cy="5241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6207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 descr="Uma imagem contendo texto, mapa&#10;&#10;Descrição gerada com muito alta confiança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19000"/>
                    </a14:imgEffect>
                    <a14:imgEffect>
                      <a14:saturation sat="33000"/>
                    </a14:imgEffect>
                    <a14:imgEffect>
                      <a14:brightnessContrast bright="-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"/>
            <a:ext cx="9143987" cy="6857990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25000"/>
              </a:srgbClr>
            </a:outerShdw>
          </a:effectLst>
        </p:spPr>
      </p:pic>
      <p:pic>
        <p:nvPicPr>
          <p:cNvPr id="1026" name="Picture 2" descr="https://blog.openstreetmap.org/wp-content/uploads/2011/05/newosmlogo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6056" y="61210"/>
            <a:ext cx="1227944" cy="1227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ixaDeTexto 5"/>
          <p:cNvSpPr txBox="1"/>
          <p:nvPr/>
        </p:nvSpPr>
        <p:spPr>
          <a:xfrm>
            <a:off x="134911" y="284814"/>
            <a:ext cx="5523875" cy="461665"/>
          </a:xfrm>
          <a:prstGeom prst="rect">
            <a:avLst/>
          </a:prstGeom>
          <a:solidFill>
            <a:schemeClr val="bg1"/>
          </a:solidFill>
          <a:effectLst>
            <a:softEdge rad="31750"/>
          </a:effectLst>
        </p:spPr>
        <p:txBody>
          <a:bodyPr wrap="square" rtlCol="0">
            <a:spAutoFit/>
          </a:bodyPr>
          <a:lstStyle/>
          <a:p>
            <a:r>
              <a:rPr lang="pt-BR" sz="2400" dirty="0"/>
              <a:t>Demonstração – AUTOCAD</a:t>
            </a:r>
            <a:endParaRPr lang="en-US" sz="2400" dirty="0"/>
          </a:p>
        </p:txBody>
      </p:sp>
      <p:sp>
        <p:nvSpPr>
          <p:cNvPr id="7" name="CaixaDeTexto 6"/>
          <p:cNvSpPr txBox="1"/>
          <p:nvPr/>
        </p:nvSpPr>
        <p:spPr>
          <a:xfrm>
            <a:off x="-26" y="1287328"/>
            <a:ext cx="9144013" cy="556884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9" name="CaixaDeTexto 8"/>
          <p:cNvSpPr txBox="1"/>
          <p:nvPr/>
        </p:nvSpPr>
        <p:spPr>
          <a:xfrm>
            <a:off x="7075033" y="1236374"/>
            <a:ext cx="41379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6"/>
              </a:rPr>
              <a:t>(Video no </a:t>
            </a:r>
            <a:r>
              <a:rPr lang="en-US" dirty="0" err="1">
                <a:hlinkClick r:id="rId6"/>
              </a:rPr>
              <a:t>Youtube</a:t>
            </a:r>
            <a:r>
              <a:rPr lang="en-US" dirty="0">
                <a:hlinkClick r:id="rId6"/>
              </a:rPr>
              <a:t>)</a:t>
            </a:r>
            <a:endParaRPr lang="en-US" dirty="0"/>
          </a:p>
        </p:txBody>
      </p:sp>
      <p:pic>
        <p:nvPicPr>
          <p:cNvPr id="3" name="Imagem 2" descr="Uma imagem contendo equipamentos eletrônicos&#10;&#10;Descrição gerada com alta confiança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244" y="1692377"/>
            <a:ext cx="6887497" cy="5165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9947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 descr="Uma imagem contendo texto, mapa&#10;&#10;Descrição gerada com muito alta confiança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19000"/>
                    </a14:imgEffect>
                    <a14:imgEffect>
                      <a14:saturation sat="33000"/>
                    </a14:imgEffect>
                    <a14:imgEffect>
                      <a14:brightnessContrast bright="-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"/>
            <a:ext cx="9143987" cy="6857990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25000"/>
              </a:srgbClr>
            </a:outerShdw>
          </a:effectLst>
        </p:spPr>
      </p:pic>
      <p:pic>
        <p:nvPicPr>
          <p:cNvPr id="1026" name="Picture 2" descr="https://blog.openstreetmap.org/wp-content/uploads/2011/05/newosmlogo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6056" y="61210"/>
            <a:ext cx="1227944" cy="1227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/>
          <p:cNvSpPr txBox="1"/>
          <p:nvPr/>
        </p:nvSpPr>
        <p:spPr>
          <a:xfrm>
            <a:off x="134911" y="284814"/>
            <a:ext cx="5523875" cy="461665"/>
          </a:xfrm>
          <a:prstGeom prst="rect">
            <a:avLst/>
          </a:prstGeom>
          <a:solidFill>
            <a:schemeClr val="bg1"/>
          </a:solidFill>
          <a:effectLst>
            <a:softEdge rad="31750"/>
          </a:effectLst>
        </p:spPr>
        <p:txBody>
          <a:bodyPr wrap="square" rtlCol="0">
            <a:spAutoFit/>
          </a:bodyPr>
          <a:lstStyle/>
          <a:p>
            <a:r>
              <a:rPr lang="pt-BR" sz="2400" dirty="0"/>
              <a:t>Demonstração - QGIS</a:t>
            </a:r>
            <a:endParaRPr lang="en-US" sz="2400" dirty="0"/>
          </a:p>
        </p:txBody>
      </p:sp>
      <p:sp>
        <p:nvSpPr>
          <p:cNvPr id="6" name="CaixaDeTexto 5"/>
          <p:cNvSpPr txBox="1"/>
          <p:nvPr/>
        </p:nvSpPr>
        <p:spPr>
          <a:xfrm>
            <a:off x="-26" y="1287328"/>
            <a:ext cx="9144013" cy="556884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9" name="Imagem 8" descr="Uma imagem contendo texto, mapa&#10;&#10;Descrição gerada com muito alta confiança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618" y="1526457"/>
            <a:ext cx="7108723" cy="5331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0943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 descr="Uma imagem contendo texto, mapa&#10;&#10;Descrição gerada com muito alta confiança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19000"/>
                    </a14:imgEffect>
                    <a14:imgEffect>
                      <a14:saturation sat="33000"/>
                    </a14:imgEffect>
                    <a14:imgEffect>
                      <a14:brightnessContrast bright="-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"/>
            <a:ext cx="9143987" cy="6857990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25000"/>
              </a:srgbClr>
            </a:outerShdw>
          </a:effectLst>
        </p:spPr>
      </p:pic>
      <p:pic>
        <p:nvPicPr>
          <p:cNvPr id="1026" name="Picture 2" descr="https://blog.openstreetmap.org/wp-content/uploads/2011/05/newosmlogo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6056" y="61210"/>
            <a:ext cx="1227944" cy="1227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/>
          <p:cNvSpPr txBox="1"/>
          <p:nvPr/>
        </p:nvSpPr>
        <p:spPr>
          <a:xfrm>
            <a:off x="134911" y="284814"/>
            <a:ext cx="5523875" cy="461665"/>
          </a:xfrm>
          <a:prstGeom prst="rect">
            <a:avLst/>
          </a:prstGeom>
          <a:solidFill>
            <a:schemeClr val="bg1"/>
          </a:solidFill>
          <a:effectLst>
            <a:softEdge rad="31750"/>
          </a:effectLst>
        </p:spPr>
        <p:txBody>
          <a:bodyPr wrap="square" rtlCol="0">
            <a:spAutoFit/>
          </a:bodyPr>
          <a:lstStyle/>
          <a:p>
            <a:r>
              <a:rPr lang="pt-BR" sz="2400" dirty="0"/>
              <a:t>Demonstração - </a:t>
            </a:r>
            <a:r>
              <a:rPr lang="pt-BR" sz="2400" dirty="0" err="1"/>
              <a:t>Lumion</a:t>
            </a:r>
            <a:endParaRPr lang="en-US" sz="2400" dirty="0"/>
          </a:p>
        </p:txBody>
      </p:sp>
      <p:sp>
        <p:nvSpPr>
          <p:cNvPr id="6" name="CaixaDeTexto 5"/>
          <p:cNvSpPr txBox="1"/>
          <p:nvPr/>
        </p:nvSpPr>
        <p:spPr>
          <a:xfrm>
            <a:off x="-26" y="1287328"/>
            <a:ext cx="9144013" cy="556884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135" y="1312358"/>
            <a:ext cx="7403690" cy="5552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0444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 descr="Uma imagem contendo texto, mapa&#10;&#10;Descrição gerada com muito alta confiança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19000"/>
                    </a14:imgEffect>
                    <a14:imgEffect>
                      <a14:saturation sat="33000"/>
                    </a14:imgEffect>
                    <a14:imgEffect>
                      <a14:brightnessContrast bright="-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"/>
            <a:ext cx="9143987" cy="6857990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25000"/>
              </a:srgbClr>
            </a:outerShdw>
          </a:effectLst>
        </p:spPr>
      </p:pic>
      <p:pic>
        <p:nvPicPr>
          <p:cNvPr id="1026" name="Picture 2" descr="https://blog.openstreetmap.org/wp-content/uploads/2011/05/newosmlogo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6056" y="61210"/>
            <a:ext cx="1227944" cy="1227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/>
          <p:cNvSpPr txBox="1"/>
          <p:nvPr/>
        </p:nvSpPr>
        <p:spPr>
          <a:xfrm>
            <a:off x="134911" y="284814"/>
            <a:ext cx="5523875" cy="461665"/>
          </a:xfrm>
          <a:prstGeom prst="rect">
            <a:avLst/>
          </a:prstGeom>
          <a:solidFill>
            <a:schemeClr val="bg1"/>
          </a:solidFill>
          <a:effectLst>
            <a:softEdge rad="31750"/>
          </a:effectLst>
        </p:spPr>
        <p:txBody>
          <a:bodyPr wrap="square" rtlCol="0">
            <a:spAutoFit/>
          </a:bodyPr>
          <a:lstStyle/>
          <a:p>
            <a:r>
              <a:rPr lang="pt-BR" sz="2400" dirty="0"/>
              <a:t>Demonstração – </a:t>
            </a:r>
            <a:r>
              <a:rPr lang="pt-BR" sz="2400" dirty="0" err="1"/>
              <a:t>umap</a:t>
            </a:r>
            <a:endParaRPr lang="en-US" sz="2400" dirty="0"/>
          </a:p>
        </p:txBody>
      </p:sp>
      <p:sp>
        <p:nvSpPr>
          <p:cNvPr id="6" name="CaixaDeTexto 5"/>
          <p:cNvSpPr txBox="1"/>
          <p:nvPr/>
        </p:nvSpPr>
        <p:spPr>
          <a:xfrm>
            <a:off x="-26" y="1289154"/>
            <a:ext cx="9144013" cy="556884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7" name="CaixaDeTexto 6"/>
          <p:cNvSpPr txBox="1"/>
          <p:nvPr/>
        </p:nvSpPr>
        <p:spPr>
          <a:xfrm>
            <a:off x="5939327" y="1262875"/>
            <a:ext cx="41379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6"/>
              </a:rPr>
              <a:t>https://umap.openstreetmap.co</a:t>
            </a:r>
            <a:endParaRPr lang="en-US" dirty="0"/>
          </a:p>
        </p:txBody>
      </p:sp>
      <p:pic>
        <p:nvPicPr>
          <p:cNvPr id="4" name="Imagem 3" descr="Uma imagem contendo texto, mapa&#10;&#10;Descrição gerada com muito alta confiança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003" y="1725561"/>
            <a:ext cx="6878291" cy="5158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6780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 descr="Uma imagem contendo texto, mapa&#10;&#10;Descrição gerada com muito alta confiança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19000"/>
                    </a14:imgEffect>
                    <a14:imgEffect>
                      <a14:saturation sat="33000"/>
                    </a14:imgEffect>
                    <a14:imgEffect>
                      <a14:brightnessContrast bright="-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"/>
            <a:ext cx="9143987" cy="6857990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25000"/>
              </a:srgbClr>
            </a:outerShdw>
          </a:effectLst>
        </p:spPr>
      </p:pic>
      <p:sp>
        <p:nvSpPr>
          <p:cNvPr id="2" name="CaixaDeTexto 1"/>
          <p:cNvSpPr txBox="1"/>
          <p:nvPr/>
        </p:nvSpPr>
        <p:spPr>
          <a:xfrm>
            <a:off x="1116768" y="2300990"/>
            <a:ext cx="7097842" cy="3046988"/>
          </a:xfrm>
          <a:prstGeom prst="rect">
            <a:avLst/>
          </a:prstGeom>
          <a:solidFill>
            <a:schemeClr val="bg1"/>
          </a:solidFill>
          <a:effectLst>
            <a:softEdge rad="31750"/>
          </a:effectLst>
        </p:spPr>
        <p:txBody>
          <a:bodyPr wrap="square" rtlCol="0">
            <a:spAutoFit/>
          </a:bodyPr>
          <a:lstStyle/>
          <a:p>
            <a:r>
              <a:rPr lang="pt-BR" sz="2400" dirty="0"/>
              <a:t>O </a:t>
            </a:r>
            <a:r>
              <a:rPr lang="pt-BR" sz="2400" dirty="0" err="1"/>
              <a:t>OpenStreetMap</a:t>
            </a:r>
            <a:r>
              <a:rPr lang="pt-BR" sz="2400" dirty="0"/>
              <a:t> (OSM) não é propriamente um mapa, mas uma </a:t>
            </a:r>
            <a:r>
              <a:rPr lang="pt-BR" sz="2400" b="1" dirty="0"/>
              <a:t>base de dados VETORIAIS georreferenciados</a:t>
            </a:r>
            <a:r>
              <a:rPr lang="pt-BR" sz="2400" dirty="0"/>
              <a:t>. A maior do mundo em dados abertos. </a:t>
            </a:r>
            <a:br>
              <a:rPr lang="pt-BR" sz="2400" dirty="0"/>
            </a:br>
            <a:br>
              <a:rPr lang="pt-BR" sz="2400" dirty="0"/>
            </a:br>
            <a:r>
              <a:rPr lang="pt-BR" sz="2400" dirty="0"/>
              <a:t>Estes dados, então, normalmente são exibidos sob a forma de mapas web, aplicativos mobile, sites específicos de um assunto, </a:t>
            </a:r>
            <a:r>
              <a:rPr lang="pt-BR" sz="2400" dirty="0" err="1"/>
              <a:t>etc</a:t>
            </a:r>
            <a:endParaRPr lang="en-US" sz="2400" dirty="0"/>
          </a:p>
        </p:txBody>
      </p:sp>
      <p:pic>
        <p:nvPicPr>
          <p:cNvPr id="5" name="Picture 2" descr="https://blog.openstreetmap.org/wp-content/uploads/2011/05/newosmlogo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6056" y="61210"/>
            <a:ext cx="1227944" cy="1227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10782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 descr="Uma imagem contendo texto, mapa&#10;&#10;Descrição gerada com muito alta confiança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19000"/>
                    </a14:imgEffect>
                    <a14:imgEffect>
                      <a14:saturation sat="33000"/>
                    </a14:imgEffect>
                    <a14:imgEffect>
                      <a14:brightnessContrast bright="-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"/>
            <a:ext cx="9143987" cy="6857990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25000"/>
              </a:srgbClr>
            </a:outerShdw>
          </a:effectLst>
        </p:spPr>
      </p:pic>
      <p:pic>
        <p:nvPicPr>
          <p:cNvPr id="1026" name="Picture 2" descr="https://blog.openstreetmap.org/wp-content/uploads/2011/05/newosmlogo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6056" y="61210"/>
            <a:ext cx="1227944" cy="1227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/>
          <p:cNvSpPr txBox="1"/>
          <p:nvPr/>
        </p:nvSpPr>
        <p:spPr>
          <a:xfrm>
            <a:off x="134911" y="284814"/>
            <a:ext cx="5523875" cy="461665"/>
          </a:xfrm>
          <a:prstGeom prst="rect">
            <a:avLst/>
          </a:prstGeom>
          <a:solidFill>
            <a:schemeClr val="bg1"/>
          </a:solidFill>
          <a:effectLst>
            <a:softEdge rad="31750"/>
          </a:effectLst>
        </p:spPr>
        <p:txBody>
          <a:bodyPr wrap="square" rtlCol="0">
            <a:spAutoFit/>
          </a:bodyPr>
          <a:lstStyle/>
          <a:p>
            <a:r>
              <a:rPr lang="pt-BR" sz="2400" dirty="0"/>
              <a:t>Licença de Uso</a:t>
            </a:r>
            <a:endParaRPr lang="en-US" sz="2400" dirty="0"/>
          </a:p>
        </p:txBody>
      </p:sp>
      <p:sp>
        <p:nvSpPr>
          <p:cNvPr id="6" name="CaixaDeTexto 5"/>
          <p:cNvSpPr txBox="1"/>
          <p:nvPr/>
        </p:nvSpPr>
        <p:spPr>
          <a:xfrm>
            <a:off x="1144760" y="2064966"/>
            <a:ext cx="7101374" cy="4016484"/>
          </a:xfrm>
          <a:prstGeom prst="rect">
            <a:avLst/>
          </a:prstGeom>
          <a:solidFill>
            <a:schemeClr val="bg1"/>
          </a:solidFill>
          <a:effectLst>
            <a:softEdge rad="31750"/>
          </a:effectLst>
        </p:spPr>
        <p:txBody>
          <a:bodyPr wrap="square" lIns="274320" tIns="91440" rIns="274320" rtlCol="0">
            <a:spAutoFit/>
          </a:bodyPr>
          <a:lstStyle/>
          <a:p>
            <a:r>
              <a:rPr lang="pt-BR" dirty="0"/>
              <a:t>1. É livre o acesso, uso, difusão, adaptação, dos dados do OSM, sob licença </a:t>
            </a:r>
            <a:r>
              <a:rPr lang="pt-BR" b="1" dirty="0" err="1">
                <a:hlinkClick r:id="rId6"/>
              </a:rPr>
              <a:t>ODbL</a:t>
            </a:r>
            <a:r>
              <a:rPr lang="pt-BR" b="1" dirty="0">
                <a:hlinkClick r:id="rId6"/>
              </a:rPr>
              <a:t> 1.0</a:t>
            </a:r>
            <a:r>
              <a:rPr lang="pt-BR" dirty="0"/>
              <a:t>, requerendo-se que os créditos constem visíveis. </a:t>
            </a:r>
            <a:br>
              <a:rPr lang="pt-BR" dirty="0"/>
            </a:br>
            <a:br>
              <a:rPr lang="pt-BR" dirty="0"/>
            </a:br>
            <a:r>
              <a:rPr lang="pt-BR" dirty="0"/>
              <a:t>2. A cartografia dos mapas, renderização, tiles e documentação, sujeitam-se à licença </a:t>
            </a:r>
            <a:r>
              <a:rPr lang="pt-BR" b="1" dirty="0" err="1">
                <a:hlinkClick r:id="rId7"/>
              </a:rPr>
              <a:t>Creative</a:t>
            </a:r>
            <a:r>
              <a:rPr lang="pt-BR" b="1" dirty="0">
                <a:hlinkClick r:id="rId7"/>
              </a:rPr>
              <a:t> Commons / </a:t>
            </a:r>
            <a:r>
              <a:rPr lang="pt-BR" b="1" dirty="0" err="1">
                <a:hlinkClick r:id="rId7"/>
              </a:rPr>
              <a:t>Attribution-ShareAlike</a:t>
            </a:r>
            <a:r>
              <a:rPr lang="pt-BR" b="1" dirty="0">
                <a:hlinkClick r:id="rId7"/>
              </a:rPr>
              <a:t> 2.0 </a:t>
            </a:r>
            <a:r>
              <a:rPr lang="pt-BR" b="1" dirty="0" err="1">
                <a:hlinkClick r:id="rId7"/>
              </a:rPr>
              <a:t>Generic</a:t>
            </a:r>
            <a:r>
              <a:rPr lang="pt-BR" b="1" dirty="0">
                <a:hlinkClick r:id="rId7"/>
              </a:rPr>
              <a:t> (CC BY-SA 2.0)</a:t>
            </a:r>
            <a:r>
              <a:rPr lang="pt-BR" dirty="0"/>
              <a:t>, requerendo-se que, em nova produção sobre ou usando o material, os créditos constem visíveis. </a:t>
            </a:r>
            <a:br>
              <a:rPr lang="pt-BR" dirty="0"/>
            </a:br>
            <a:br>
              <a:rPr lang="pt-BR" dirty="0"/>
            </a:br>
            <a:r>
              <a:rPr lang="pt-BR" dirty="0"/>
              <a:t>O modo de atribuir os créditos, eventualmente discriminando o que foi utilizado (se mapa base </a:t>
            </a:r>
            <a:r>
              <a:rPr lang="pt-BR" dirty="0" err="1"/>
              <a:t>renderizado</a:t>
            </a:r>
            <a:r>
              <a:rPr lang="pt-BR" dirty="0"/>
              <a:t> ou somente dados), é fazer constar em material publicado (se possível com o link ali de cima): © Contribuidores do </a:t>
            </a:r>
            <a:r>
              <a:rPr lang="pt-BR" dirty="0" err="1"/>
              <a:t>OpenStreetMap</a:t>
            </a:r>
            <a:r>
              <a:rPr lang="pt-BR" dirty="0"/>
              <a:t> </a:t>
            </a:r>
            <a:br>
              <a:rPr lang="pt-BR" dirty="0"/>
            </a:br>
            <a:br>
              <a:rPr lang="pt-BR" dirty="0"/>
            </a:br>
            <a:r>
              <a:rPr lang="pt-BR" dirty="0">
                <a:hlinkClick r:id="rId8"/>
              </a:rPr>
              <a:t>http://www.openstreetmap.org/copyright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37151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 descr="Uma imagem contendo texto, mapa&#10;&#10;Descrição gerada com muito alta confiança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19000"/>
                    </a14:imgEffect>
                    <a14:imgEffect>
                      <a14:saturation sat="33000"/>
                    </a14:imgEffect>
                    <a14:imgEffect>
                      <a14:brightnessContrast bright="-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"/>
            <a:ext cx="9143987" cy="6857990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25000"/>
              </a:srgbClr>
            </a:outerShdw>
          </a:effectLst>
        </p:spPr>
      </p:pic>
      <p:pic>
        <p:nvPicPr>
          <p:cNvPr id="1026" name="Picture 2" descr="https://blog.openstreetmap.org/wp-content/uploads/2011/05/newosmlogo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6056" y="61210"/>
            <a:ext cx="1227944" cy="1227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Imagem 10" descr="Uma imagem contendo interior, parede, homem, pessoa&#10;&#10;Descrição gerada com alta confiança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4415" y="2569817"/>
            <a:ext cx="5355156" cy="3729484"/>
          </a:xfrm>
          <a:prstGeom prst="rect">
            <a:avLst/>
          </a:prstGeom>
        </p:spPr>
      </p:pic>
      <p:sp>
        <p:nvSpPr>
          <p:cNvPr id="12" name="CaixaDeTexto 11"/>
          <p:cNvSpPr txBox="1"/>
          <p:nvPr/>
        </p:nvSpPr>
        <p:spPr>
          <a:xfrm>
            <a:off x="675678" y="1487899"/>
            <a:ext cx="7792629" cy="523220"/>
          </a:xfrm>
          <a:prstGeom prst="rect">
            <a:avLst/>
          </a:prstGeom>
          <a:solidFill>
            <a:schemeClr val="bg1"/>
          </a:solidFill>
          <a:effectLst>
            <a:softEdge rad="31750"/>
          </a:effectLst>
        </p:spPr>
        <p:txBody>
          <a:bodyPr wrap="square" rtlCol="0">
            <a:spAutoFit/>
          </a:bodyPr>
          <a:lstStyle/>
          <a:p>
            <a:r>
              <a:rPr lang="en-US" sz="2800" dirty="0" err="1"/>
              <a:t>Vamos</a:t>
            </a:r>
            <a:r>
              <a:rPr lang="en-US" sz="2800" dirty="0"/>
              <a:t> </a:t>
            </a:r>
            <a:r>
              <a:rPr lang="en-US" sz="2800" dirty="0" err="1"/>
              <a:t>levantar</a:t>
            </a:r>
            <a:r>
              <a:rPr lang="en-US" sz="2800" dirty="0"/>
              <a:t> que </a:t>
            </a:r>
            <a:r>
              <a:rPr lang="en-US" sz="2800" dirty="0" err="1"/>
              <a:t>os</a:t>
            </a:r>
            <a:r>
              <a:rPr lang="en-US" sz="2800" dirty="0"/>
              <a:t> dados </a:t>
            </a:r>
            <a:r>
              <a:rPr lang="en-US" sz="2800" dirty="0" err="1"/>
              <a:t>não</a:t>
            </a:r>
            <a:r>
              <a:rPr lang="en-US" sz="2800" dirty="0"/>
              <a:t> </a:t>
            </a:r>
            <a:r>
              <a:rPr lang="en-US" sz="2800" dirty="0" err="1"/>
              <a:t>caem</a:t>
            </a:r>
            <a:r>
              <a:rPr lang="en-US" sz="2800" dirty="0"/>
              <a:t> do </a:t>
            </a:r>
            <a:r>
              <a:rPr lang="en-US" sz="2800" dirty="0" err="1"/>
              <a:t>céu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7646469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 descr="Uma imagem contendo texto, mapa&#10;&#10;Descrição gerada com muito alta confiança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19000"/>
                    </a14:imgEffect>
                    <a14:imgEffect>
                      <a14:saturation sat="33000"/>
                    </a14:imgEffect>
                    <a14:imgEffect>
                      <a14:brightnessContrast bright="-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"/>
            <a:ext cx="9143987" cy="6857990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25000"/>
              </a:srgbClr>
            </a:outerShdw>
          </a:effectLst>
        </p:spPr>
      </p:pic>
      <p:pic>
        <p:nvPicPr>
          <p:cNvPr id="1026" name="Picture 2" descr="https://blog.openstreetmap.org/wp-content/uploads/2011/05/newosmlogo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6056" y="61210"/>
            <a:ext cx="1227944" cy="1227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/>
          <p:cNvSpPr txBox="1"/>
          <p:nvPr/>
        </p:nvSpPr>
        <p:spPr>
          <a:xfrm>
            <a:off x="134911" y="284814"/>
            <a:ext cx="5523875" cy="461665"/>
          </a:xfrm>
          <a:prstGeom prst="rect">
            <a:avLst/>
          </a:prstGeom>
          <a:solidFill>
            <a:schemeClr val="bg1"/>
          </a:solidFill>
          <a:effectLst>
            <a:softEdge rad="31750"/>
          </a:effectLst>
        </p:spPr>
        <p:txBody>
          <a:bodyPr wrap="square" rtlCol="0">
            <a:spAutoFit/>
          </a:bodyPr>
          <a:lstStyle/>
          <a:p>
            <a:r>
              <a:rPr lang="pt-BR" sz="2400" dirty="0"/>
              <a:t>REGRAS BÁSICAS</a:t>
            </a:r>
            <a:endParaRPr lang="en-US" sz="2400" dirty="0"/>
          </a:p>
        </p:txBody>
      </p:sp>
      <p:sp>
        <p:nvSpPr>
          <p:cNvPr id="6" name="CaixaDeTexto 5"/>
          <p:cNvSpPr txBox="1"/>
          <p:nvPr/>
        </p:nvSpPr>
        <p:spPr>
          <a:xfrm>
            <a:off x="1144760" y="2064966"/>
            <a:ext cx="7101374" cy="4016484"/>
          </a:xfrm>
          <a:prstGeom prst="rect">
            <a:avLst/>
          </a:prstGeom>
          <a:solidFill>
            <a:schemeClr val="bg1"/>
          </a:solidFill>
          <a:effectLst>
            <a:softEdge rad="31750"/>
          </a:effectLst>
        </p:spPr>
        <p:txBody>
          <a:bodyPr wrap="square" lIns="274320" tIns="91440" rIns="274320" rtlCol="0">
            <a:spAutoFit/>
          </a:bodyPr>
          <a:lstStyle/>
          <a:p>
            <a:r>
              <a:rPr lang="pt-BR" dirty="0"/>
              <a:t>1. Mapeie o que há em campo, o que você conhece; </a:t>
            </a:r>
            <a:r>
              <a:rPr lang="pt-BR" dirty="0" err="1"/>
              <a:t>on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ground</a:t>
            </a:r>
            <a:r>
              <a:rPr lang="pt-BR" dirty="0"/>
              <a:t> </a:t>
            </a:r>
            <a:r>
              <a:rPr lang="pt-BR" dirty="0" err="1"/>
              <a:t>rule</a:t>
            </a:r>
            <a:r>
              <a:rPr lang="pt-BR" dirty="0"/>
              <a:t>: o que se pode ver e ser verificado por outros no local. </a:t>
            </a:r>
            <a:br>
              <a:rPr lang="pt-BR" dirty="0"/>
            </a:br>
            <a:br>
              <a:rPr lang="pt-BR" dirty="0"/>
            </a:br>
            <a:r>
              <a:rPr lang="pt-BR" b="1" i="1" u="sng" dirty="0">
                <a:solidFill>
                  <a:srgbClr val="FF0000"/>
                </a:solidFill>
              </a:rPr>
              <a:t>2. Não mapeie usando dados de fontes com direitos autorais resguardados ou não compatíveis com os do OSM (</a:t>
            </a:r>
            <a:r>
              <a:rPr lang="pt-BR" b="1" i="1" u="sng" dirty="0" err="1">
                <a:solidFill>
                  <a:srgbClr val="FF0000"/>
                </a:solidFill>
              </a:rPr>
              <a:t>ODbL</a:t>
            </a:r>
            <a:r>
              <a:rPr lang="pt-BR" b="1" i="1" u="sng" dirty="0">
                <a:solidFill>
                  <a:srgbClr val="FF0000"/>
                </a:solidFill>
              </a:rPr>
              <a:t> / CC-BY-SA 2.0). (Ex.: com Google Street </a:t>
            </a:r>
            <a:r>
              <a:rPr lang="pt-BR" b="1" i="1" u="sng" dirty="0" err="1">
                <a:solidFill>
                  <a:srgbClr val="FF0000"/>
                </a:solidFill>
              </a:rPr>
              <a:t>View</a:t>
            </a:r>
            <a:r>
              <a:rPr lang="pt-BR" b="1" i="1" u="sng" dirty="0">
                <a:solidFill>
                  <a:srgbClr val="FF0000"/>
                </a:solidFill>
              </a:rPr>
              <a:t>, Google Earth, </a:t>
            </a:r>
            <a:r>
              <a:rPr lang="pt-BR" b="1" i="1" u="sng" dirty="0" err="1">
                <a:solidFill>
                  <a:srgbClr val="FF0000"/>
                </a:solidFill>
              </a:rPr>
              <a:t>etc</a:t>
            </a:r>
            <a:r>
              <a:rPr lang="pt-BR" b="1" i="1" u="sng" dirty="0">
                <a:solidFill>
                  <a:srgbClr val="FF0000"/>
                </a:solidFill>
              </a:rPr>
              <a:t>). </a:t>
            </a:r>
            <a:br>
              <a:rPr lang="pt-BR" dirty="0"/>
            </a:br>
            <a:br>
              <a:rPr lang="pt-BR" dirty="0"/>
            </a:br>
            <a:r>
              <a:rPr lang="pt-BR" dirty="0"/>
              <a:t>3. Identifique os objetos mapeados com as </a:t>
            </a:r>
            <a:r>
              <a:rPr lang="pt-BR" dirty="0">
                <a:hlinkClick r:id="rId6"/>
              </a:rPr>
              <a:t>classes de etiquetas </a:t>
            </a:r>
            <a:r>
              <a:rPr lang="pt-BR" dirty="0"/>
              <a:t>(</a:t>
            </a:r>
            <a:r>
              <a:rPr lang="pt-BR" dirty="0" err="1"/>
              <a:t>tags</a:t>
            </a:r>
            <a:r>
              <a:rPr lang="pt-BR" dirty="0"/>
              <a:t>) adequadas e convencionadas no OSM; </a:t>
            </a:r>
            <a:br>
              <a:rPr lang="pt-BR" dirty="0"/>
            </a:br>
            <a:br>
              <a:rPr lang="pt-BR" dirty="0"/>
            </a:br>
            <a:r>
              <a:rPr lang="pt-BR" dirty="0"/>
              <a:t>4. Importações em massa devem ser previamente comunicadas e discutidas com a comunidade local/regional. </a:t>
            </a:r>
            <a:br>
              <a:rPr lang="pt-BR" dirty="0"/>
            </a:br>
            <a:br>
              <a:rPr lang="pt-BR" dirty="0"/>
            </a:br>
            <a:r>
              <a:rPr lang="pt-BR" dirty="0"/>
              <a:t>5. Deve sempre ser citada a fonte dos dados adicionados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28114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 descr="Uma imagem contendo texto, mapa&#10;&#10;Descrição gerada com muito alta confiança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19000"/>
                    </a14:imgEffect>
                    <a14:imgEffect>
                      <a14:saturation sat="33000"/>
                    </a14:imgEffect>
                    <a14:imgEffect>
                      <a14:brightnessContrast bright="-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"/>
            <a:ext cx="9143987" cy="6857990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25000"/>
              </a:srgbClr>
            </a:outerShdw>
          </a:effectLst>
        </p:spPr>
      </p:pic>
      <p:pic>
        <p:nvPicPr>
          <p:cNvPr id="1026" name="Picture 2" descr="https://blog.openstreetmap.org/wp-content/uploads/2011/05/newosmlogo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6056" y="61210"/>
            <a:ext cx="1227944" cy="1227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aixaDeTexto 8"/>
          <p:cNvSpPr txBox="1"/>
          <p:nvPr/>
        </p:nvSpPr>
        <p:spPr>
          <a:xfrm>
            <a:off x="-26" y="1287328"/>
            <a:ext cx="9144013" cy="556884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" name="CaixaDeTexto 4"/>
          <p:cNvSpPr txBox="1"/>
          <p:nvPr/>
        </p:nvSpPr>
        <p:spPr>
          <a:xfrm>
            <a:off x="134911" y="284814"/>
            <a:ext cx="5523875" cy="461665"/>
          </a:xfrm>
          <a:prstGeom prst="rect">
            <a:avLst/>
          </a:prstGeom>
          <a:solidFill>
            <a:schemeClr val="bg1"/>
          </a:solidFill>
          <a:effectLst>
            <a:softEdge rad="31750"/>
          </a:effectLst>
        </p:spPr>
        <p:txBody>
          <a:bodyPr wrap="square" rtlCol="0">
            <a:spAutoFit/>
          </a:bodyPr>
          <a:lstStyle/>
          <a:p>
            <a:r>
              <a:rPr lang="pt-BR" sz="2400" dirty="0"/>
              <a:t>Controle de Qualidade</a:t>
            </a:r>
            <a:endParaRPr lang="en-US" sz="2400" dirty="0"/>
          </a:p>
        </p:txBody>
      </p:sp>
      <p:pic>
        <p:nvPicPr>
          <p:cNvPr id="2050" name="Picture 2" descr="https://avatars1.githubusercontent.com/u/982338?v=3&amp;s=400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6993" y="1966452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369" y="1319064"/>
            <a:ext cx="7385247" cy="5538936"/>
          </a:xfrm>
          <a:prstGeom prst="rect">
            <a:avLst/>
          </a:prstGeom>
        </p:spPr>
      </p:pic>
      <p:pic>
        <p:nvPicPr>
          <p:cNvPr id="14" name="Imagem 13" descr="Uma imagem contendo texto, mapa&#10;&#10;Descrição gerada com muito alta confiança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356" y="1294272"/>
            <a:ext cx="7418304" cy="5563728"/>
          </a:xfrm>
          <a:prstGeom prst="rect">
            <a:avLst/>
          </a:prstGeom>
        </p:spPr>
      </p:pic>
      <p:pic>
        <p:nvPicPr>
          <p:cNvPr id="16" name="Imagem 15" descr="Uma imagem contendo texto, mapa&#10;&#10;Descrição gerada com muito alta confiança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325" y="1289154"/>
            <a:ext cx="7418291" cy="5563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79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 descr="Uma imagem contendo texto, mapa&#10;&#10;Descrição gerada com muito alta confiança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19000"/>
                    </a14:imgEffect>
                    <a14:imgEffect>
                      <a14:saturation sat="33000"/>
                    </a14:imgEffect>
                    <a14:imgEffect>
                      <a14:brightnessContrast bright="-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"/>
            <a:ext cx="9143987" cy="6857990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25000"/>
              </a:srgbClr>
            </a:outerShdw>
          </a:effectLst>
        </p:spPr>
      </p:pic>
      <p:pic>
        <p:nvPicPr>
          <p:cNvPr id="1026" name="Picture 2" descr="https://blog.openstreetmap.org/wp-content/uploads/2011/05/newosmlogo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6056" y="61210"/>
            <a:ext cx="1227944" cy="1227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/>
          <p:cNvSpPr txBox="1"/>
          <p:nvPr/>
        </p:nvSpPr>
        <p:spPr>
          <a:xfrm>
            <a:off x="134911" y="284814"/>
            <a:ext cx="1752883" cy="461665"/>
          </a:xfrm>
          <a:prstGeom prst="rect">
            <a:avLst/>
          </a:prstGeom>
          <a:solidFill>
            <a:schemeClr val="bg1"/>
          </a:solidFill>
          <a:effectLst>
            <a:softEdge rad="31750"/>
          </a:effectLst>
        </p:spPr>
        <p:txBody>
          <a:bodyPr wrap="square" rtlCol="0">
            <a:spAutoFit/>
          </a:bodyPr>
          <a:lstStyle/>
          <a:p>
            <a:r>
              <a:rPr lang="pt-BR" sz="2400" dirty="0"/>
              <a:t>Mapeando</a:t>
            </a:r>
            <a:endParaRPr lang="en-US" sz="2400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1144760" y="2064966"/>
            <a:ext cx="7101374" cy="2631490"/>
          </a:xfrm>
          <a:prstGeom prst="rect">
            <a:avLst/>
          </a:prstGeom>
          <a:solidFill>
            <a:schemeClr val="bg1"/>
          </a:solidFill>
          <a:effectLst>
            <a:softEdge rad="31750"/>
          </a:effectLst>
        </p:spPr>
        <p:txBody>
          <a:bodyPr wrap="square" lIns="274320" tIns="91440" rIns="274320" rtlCol="0">
            <a:spAutoFit/>
          </a:bodyPr>
          <a:lstStyle/>
          <a:p>
            <a:r>
              <a:rPr lang="pt-BR" dirty="0"/>
              <a:t>3 tipos de elementos geométricos básicos (vetoriais):</a:t>
            </a:r>
          </a:p>
          <a:p>
            <a:br>
              <a:rPr lang="pt-BR" dirty="0"/>
            </a:br>
            <a:r>
              <a:rPr lang="pt-BR" dirty="0"/>
              <a:t>    </a:t>
            </a:r>
            <a:r>
              <a:rPr lang="pt-BR" b="1" dirty="0"/>
              <a:t>Nós</a:t>
            </a:r>
            <a:r>
              <a:rPr lang="pt-BR" dirty="0"/>
              <a:t> (nodes); </a:t>
            </a:r>
            <a:br>
              <a:rPr lang="pt-BR" dirty="0"/>
            </a:br>
            <a:r>
              <a:rPr lang="pt-BR" dirty="0"/>
              <a:t>    </a:t>
            </a:r>
            <a:r>
              <a:rPr lang="pt-BR" b="1" dirty="0"/>
              <a:t>Linhas</a:t>
            </a:r>
            <a:r>
              <a:rPr lang="pt-BR" dirty="0"/>
              <a:t> (</a:t>
            </a:r>
            <a:r>
              <a:rPr lang="pt-BR" dirty="0" err="1"/>
              <a:t>ways</a:t>
            </a:r>
            <a:r>
              <a:rPr lang="pt-BR" dirty="0"/>
              <a:t>): abertas (</a:t>
            </a:r>
            <a:r>
              <a:rPr lang="pt-BR" dirty="0" err="1"/>
              <a:t>ex</a:t>
            </a:r>
            <a:r>
              <a:rPr lang="pt-BR" dirty="0"/>
              <a:t>: vias) ou fechadas (polígonos; </a:t>
            </a:r>
            <a:r>
              <a:rPr lang="pt-BR" dirty="0" err="1"/>
              <a:t>ex</a:t>
            </a:r>
            <a:r>
              <a:rPr lang="pt-BR" dirty="0"/>
              <a:t>: áreas, praças, </a:t>
            </a:r>
            <a:r>
              <a:rPr lang="pt-BR" dirty="0" err="1"/>
              <a:t>etc</a:t>
            </a:r>
            <a:r>
              <a:rPr lang="pt-BR" dirty="0"/>
              <a:t>) </a:t>
            </a:r>
          </a:p>
          <a:p>
            <a:r>
              <a:rPr lang="pt-BR" b="1" dirty="0"/>
              <a:t>   Relações </a:t>
            </a:r>
            <a:r>
              <a:rPr lang="pt-BR" dirty="0"/>
              <a:t>(</a:t>
            </a:r>
            <a:r>
              <a:rPr lang="pt-BR" dirty="0" err="1"/>
              <a:t>relations</a:t>
            </a:r>
            <a:r>
              <a:rPr lang="pt-BR" dirty="0"/>
              <a:t>): entre nós, entre </a:t>
            </a:r>
            <a:r>
              <a:rPr lang="pt-BR" dirty="0" err="1"/>
              <a:t>ways</a:t>
            </a:r>
            <a:r>
              <a:rPr lang="pt-BR" dirty="0"/>
              <a:t>, entre ambos. </a:t>
            </a:r>
            <a:br>
              <a:rPr lang="pt-BR" dirty="0"/>
            </a:br>
            <a:br>
              <a:rPr lang="pt-BR" dirty="0"/>
            </a:br>
            <a:r>
              <a:rPr lang="pt-BR" dirty="0"/>
              <a:t>Nota: O nó é o elemento básico de tudo no OSM. Todos os elementos contém nós com coordenadas (nós georreferenciados).</a:t>
            </a:r>
            <a:endParaRPr lang="en-US" dirty="0"/>
          </a:p>
        </p:txBody>
      </p:sp>
      <p:pic>
        <p:nvPicPr>
          <p:cNvPr id="3074" name="Picture 2" descr="20px-Osm_element_node.svg.png (20×20)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8796" y="2767244"/>
            <a:ext cx="190500" cy="19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wiki.openstreetmap.org/w/images/thumb/e/ee/Osm_element_way.svg/20px-Osm_element_way.svg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8796" y="3026451"/>
            <a:ext cx="190500" cy="19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Relation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8796" y="3564772"/>
            <a:ext cx="190500" cy="19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98325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 descr="Uma imagem contendo texto, mapa&#10;&#10;Descrição gerada com muito alta confiança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19000"/>
                    </a14:imgEffect>
                    <a14:imgEffect>
                      <a14:saturation sat="33000"/>
                    </a14:imgEffect>
                    <a14:imgEffect>
                      <a14:brightnessContrast bright="-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"/>
            <a:ext cx="9143987" cy="6857990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25000"/>
              </a:srgbClr>
            </a:outerShdw>
          </a:effectLst>
        </p:spPr>
      </p:pic>
      <p:pic>
        <p:nvPicPr>
          <p:cNvPr id="1026" name="Picture 2" descr="https://blog.openstreetmap.org/wp-content/uploads/2011/05/newosmlogo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6056" y="61210"/>
            <a:ext cx="1227944" cy="1227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/>
          <p:cNvSpPr txBox="1"/>
          <p:nvPr/>
        </p:nvSpPr>
        <p:spPr>
          <a:xfrm>
            <a:off x="134911" y="284814"/>
            <a:ext cx="1752883" cy="461665"/>
          </a:xfrm>
          <a:prstGeom prst="rect">
            <a:avLst/>
          </a:prstGeom>
          <a:solidFill>
            <a:schemeClr val="bg1"/>
          </a:solidFill>
          <a:effectLst>
            <a:softEdge rad="31750"/>
          </a:effectLst>
        </p:spPr>
        <p:txBody>
          <a:bodyPr wrap="square" rtlCol="0">
            <a:spAutoFit/>
          </a:bodyPr>
          <a:lstStyle/>
          <a:p>
            <a:r>
              <a:rPr lang="pt-BR" sz="2400" dirty="0"/>
              <a:t>Mapeando</a:t>
            </a:r>
            <a:endParaRPr lang="en-US" sz="2400" dirty="0"/>
          </a:p>
        </p:txBody>
      </p:sp>
      <p:sp>
        <p:nvSpPr>
          <p:cNvPr id="9" name="CaixaDeTexto 8"/>
          <p:cNvSpPr txBox="1"/>
          <p:nvPr/>
        </p:nvSpPr>
        <p:spPr>
          <a:xfrm>
            <a:off x="-26" y="1287328"/>
            <a:ext cx="9144013" cy="556884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1144760" y="2064966"/>
            <a:ext cx="7101374" cy="1800493"/>
          </a:xfrm>
          <a:prstGeom prst="rect">
            <a:avLst/>
          </a:prstGeom>
          <a:solidFill>
            <a:schemeClr val="bg1"/>
          </a:solidFill>
          <a:effectLst>
            <a:softEdge rad="31750"/>
          </a:effectLst>
        </p:spPr>
        <p:txBody>
          <a:bodyPr wrap="square" lIns="274320" tIns="91440" rIns="274320" rtlCol="0">
            <a:spAutoFit/>
          </a:bodyPr>
          <a:lstStyle/>
          <a:p>
            <a:r>
              <a:rPr lang="pt-BR" dirty="0"/>
              <a:t>Cada elemento do mapa é identificado por um conjunto de </a:t>
            </a:r>
            <a:r>
              <a:rPr lang="pt-BR" dirty="0" err="1"/>
              <a:t>tags</a:t>
            </a:r>
            <a:r>
              <a:rPr lang="pt-BR" dirty="0"/>
              <a:t> chave/valor (</a:t>
            </a:r>
            <a:r>
              <a:rPr lang="pt-BR" dirty="0" err="1"/>
              <a:t>aka</a:t>
            </a:r>
            <a:r>
              <a:rPr lang="pt-BR" dirty="0"/>
              <a:t> atributos)</a:t>
            </a:r>
            <a:br>
              <a:rPr lang="pt-BR" dirty="0"/>
            </a:br>
            <a:br>
              <a:rPr lang="pt-BR" dirty="0"/>
            </a:br>
            <a:r>
              <a:rPr lang="pt-BR" dirty="0"/>
              <a:t>As </a:t>
            </a:r>
            <a:r>
              <a:rPr lang="pt-BR" dirty="0" err="1"/>
              <a:t>tags</a:t>
            </a:r>
            <a:r>
              <a:rPr lang="pt-BR" dirty="0"/>
              <a:t> devem respeitar padrões pré-estabelecidos, que podem ser consultados em </a:t>
            </a:r>
            <a:r>
              <a:rPr lang="pt-BR" dirty="0">
                <a:hlinkClick r:id="rId6"/>
              </a:rPr>
              <a:t>https://wiki.openstreetmap.org/wiki/Pt-br:Elementos_de_Mapa</a:t>
            </a:r>
            <a:endParaRPr lang="en-US" dirty="0"/>
          </a:p>
        </p:txBody>
      </p:sp>
      <p:pic>
        <p:nvPicPr>
          <p:cNvPr id="3" name="Imagem 2" descr="Uma imagem contendo captura de tela&#10;&#10;Descrição gerada com muito alta confiança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344" y="1415845"/>
            <a:ext cx="7256205" cy="5442154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71680" y="1655659"/>
            <a:ext cx="5000625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260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 descr="Uma imagem contendo texto, mapa&#10;&#10;Descrição gerada com muito alta confiança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19000"/>
                    </a14:imgEffect>
                    <a14:imgEffect>
                      <a14:saturation sat="33000"/>
                    </a14:imgEffect>
                    <a14:imgEffect>
                      <a14:brightnessContrast bright="-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"/>
            <a:ext cx="9143987" cy="6857990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25000"/>
              </a:srgbClr>
            </a:outerShdw>
          </a:effectLst>
        </p:spPr>
      </p:pic>
      <p:pic>
        <p:nvPicPr>
          <p:cNvPr id="1026" name="Picture 2" descr="https://blog.openstreetmap.org/wp-content/uploads/2011/05/newosmlogo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6056" y="61210"/>
            <a:ext cx="1227944" cy="1227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/>
          <p:cNvSpPr txBox="1"/>
          <p:nvPr/>
        </p:nvSpPr>
        <p:spPr>
          <a:xfrm>
            <a:off x="134911" y="284814"/>
            <a:ext cx="4518205" cy="461665"/>
          </a:xfrm>
          <a:prstGeom prst="rect">
            <a:avLst/>
          </a:prstGeom>
          <a:solidFill>
            <a:schemeClr val="bg1"/>
          </a:solidFill>
          <a:effectLst>
            <a:softEdge rad="31750"/>
          </a:effectLst>
        </p:spPr>
        <p:txBody>
          <a:bodyPr wrap="square" rtlCol="0">
            <a:spAutoFit/>
          </a:bodyPr>
          <a:lstStyle/>
          <a:p>
            <a:r>
              <a:rPr lang="pt-BR" sz="2400" dirty="0"/>
              <a:t>Atenção na Classificação de VIAS</a:t>
            </a:r>
            <a:endParaRPr lang="en-US" sz="2400" dirty="0"/>
          </a:p>
        </p:txBody>
      </p:sp>
      <p:sp>
        <p:nvSpPr>
          <p:cNvPr id="11" name="CaixaDeTexto 10"/>
          <p:cNvSpPr txBox="1"/>
          <p:nvPr/>
        </p:nvSpPr>
        <p:spPr>
          <a:xfrm>
            <a:off x="-26" y="1289154"/>
            <a:ext cx="9144013" cy="556884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" name="CaixaDeTexto 11"/>
          <p:cNvSpPr txBox="1"/>
          <p:nvPr/>
        </p:nvSpPr>
        <p:spPr>
          <a:xfrm>
            <a:off x="3672348" y="1289154"/>
            <a:ext cx="5773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6"/>
              </a:rPr>
              <a:t>https://wiki.openstreetmap.org/wiki/Pt:How_to_map_a</a:t>
            </a:r>
            <a:endParaRPr lang="en-US" dirty="0"/>
          </a:p>
        </p:txBody>
      </p:sp>
      <p:pic>
        <p:nvPicPr>
          <p:cNvPr id="6" name="Imagem 5" descr="Uma imagem contendo texto, mapa&#10;&#10;Descrição gerada com muito alta confiança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666" y="1869459"/>
            <a:ext cx="6651389" cy="4988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1859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 descr="Uma imagem contendo texto, mapa&#10;&#10;Descrição gerada com muito alta confiança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19000"/>
                    </a14:imgEffect>
                    <a14:imgEffect>
                      <a14:saturation sat="33000"/>
                    </a14:imgEffect>
                    <a14:imgEffect>
                      <a14:brightnessContrast bright="-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"/>
            <a:ext cx="9143987" cy="6857990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25000"/>
              </a:srgbClr>
            </a:outerShdw>
          </a:effectLst>
        </p:spPr>
      </p:pic>
      <p:pic>
        <p:nvPicPr>
          <p:cNvPr id="1026" name="Picture 2" descr="https://blog.openstreetmap.org/wp-content/uploads/2011/05/newosmlogo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6056" y="61210"/>
            <a:ext cx="1227944" cy="1227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/>
          <p:cNvSpPr txBox="1"/>
          <p:nvPr/>
        </p:nvSpPr>
        <p:spPr>
          <a:xfrm>
            <a:off x="134911" y="284814"/>
            <a:ext cx="4518205" cy="461665"/>
          </a:xfrm>
          <a:prstGeom prst="rect">
            <a:avLst/>
          </a:prstGeom>
          <a:solidFill>
            <a:schemeClr val="bg1"/>
          </a:solidFill>
          <a:effectLst>
            <a:softEdge rad="31750"/>
          </a:effectLst>
        </p:spPr>
        <p:txBody>
          <a:bodyPr wrap="square" rtlCol="0">
            <a:spAutoFit/>
          </a:bodyPr>
          <a:lstStyle/>
          <a:p>
            <a:r>
              <a:rPr lang="pt-BR" sz="2400" dirty="0"/>
              <a:t>Ferramentas de Edição</a:t>
            </a:r>
            <a:endParaRPr lang="en-US" sz="2400" dirty="0"/>
          </a:p>
        </p:txBody>
      </p:sp>
      <p:sp>
        <p:nvSpPr>
          <p:cNvPr id="12" name="CaixaDeTexto 11"/>
          <p:cNvSpPr txBox="1"/>
          <p:nvPr/>
        </p:nvSpPr>
        <p:spPr>
          <a:xfrm>
            <a:off x="3672348" y="1289154"/>
            <a:ext cx="5773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6"/>
              </a:rPr>
              <a:t>https://wiki.openstreetmap.org/wiki/Pt:How_to_map_a</a:t>
            </a:r>
            <a:endParaRPr lang="en-US" dirty="0"/>
          </a:p>
        </p:txBody>
      </p:sp>
      <p:sp>
        <p:nvSpPr>
          <p:cNvPr id="2" name="CaixaDeTexto 1"/>
          <p:cNvSpPr txBox="1"/>
          <p:nvPr/>
        </p:nvSpPr>
        <p:spPr>
          <a:xfrm>
            <a:off x="134911" y="1984600"/>
            <a:ext cx="4402394" cy="304698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b="1" dirty="0" err="1"/>
              <a:t>iD</a:t>
            </a:r>
            <a:r>
              <a:rPr lang="en-US" sz="1600" b="1" dirty="0"/>
              <a:t>: </a:t>
            </a:r>
            <a:br>
              <a:rPr lang="en-US" sz="1600" dirty="0"/>
            </a:br>
            <a:r>
              <a:rPr lang="pt-BR" sz="1600" dirty="0"/>
              <a:t>Browser online; </a:t>
            </a:r>
            <a:br>
              <a:rPr lang="pt-BR" sz="1600" dirty="0"/>
            </a:br>
            <a:r>
              <a:rPr lang="pt-BR" sz="1600" dirty="0"/>
              <a:t>Recomendável para iniciantes ou edições curtas; </a:t>
            </a:r>
            <a:br>
              <a:rPr lang="pt-BR" sz="1600" dirty="0"/>
            </a:br>
            <a:r>
              <a:rPr lang="pt-BR" sz="1600" dirty="0"/>
              <a:t>Realiza todas as operações básicas; </a:t>
            </a:r>
            <a:br>
              <a:rPr lang="pt-BR" sz="1600" dirty="0"/>
            </a:br>
            <a:r>
              <a:rPr lang="pt-BR" sz="1600" dirty="0"/>
              <a:t>Tem todas as imagens de satélite necessárias; </a:t>
            </a:r>
            <a:br>
              <a:rPr lang="pt-BR" sz="1600" dirty="0"/>
            </a:br>
            <a:r>
              <a:rPr lang="pt-BR" sz="1600" dirty="0"/>
              <a:t>Mostra históricos; </a:t>
            </a:r>
          </a:p>
          <a:p>
            <a:r>
              <a:rPr lang="pt-BR" sz="1600" dirty="0"/>
              <a:t>exporta dados; </a:t>
            </a:r>
            <a:br>
              <a:rPr lang="pt-BR" sz="1600" dirty="0"/>
            </a:br>
            <a:r>
              <a:rPr lang="pt-BR" sz="1600" dirty="0"/>
              <a:t>Inclui camadas do IBGE para auxílio no mapeamento; etc...</a:t>
            </a:r>
            <a:br>
              <a:rPr lang="pt-BR" sz="1600" dirty="0"/>
            </a:br>
            <a:br>
              <a:rPr lang="pt-BR" sz="1600" dirty="0"/>
            </a:br>
            <a:r>
              <a:rPr lang="pt-BR" sz="1600" dirty="0" err="1"/>
              <a:t>End</a:t>
            </a:r>
            <a:r>
              <a:rPr lang="pt-BR" sz="1600" dirty="0"/>
              <a:t>: </a:t>
            </a:r>
            <a:r>
              <a:rPr lang="pt-BR" sz="1600" dirty="0">
                <a:hlinkClick r:id="rId7"/>
              </a:rPr>
              <a:t>http://www.openstreetmap.org/</a:t>
            </a:r>
            <a:r>
              <a:rPr lang="pt-BR" sz="1600" dirty="0"/>
              <a:t> </a:t>
            </a:r>
            <a:br>
              <a:rPr lang="pt-BR" sz="1600" dirty="0"/>
            </a:br>
            <a:r>
              <a:rPr lang="pt-BR" sz="1600" dirty="0"/>
              <a:t>Help: </a:t>
            </a:r>
            <a:r>
              <a:rPr lang="pt-BR" sz="1600" dirty="0">
                <a:hlinkClick r:id="rId8"/>
              </a:rPr>
              <a:t>https://wiki.openstreetmap.org/wiki/ID</a:t>
            </a:r>
            <a:endParaRPr lang="en-US" sz="1600" dirty="0"/>
          </a:p>
        </p:txBody>
      </p:sp>
      <p:sp>
        <p:nvSpPr>
          <p:cNvPr id="9" name="CaixaDeTexto 8"/>
          <p:cNvSpPr txBox="1"/>
          <p:nvPr/>
        </p:nvSpPr>
        <p:spPr>
          <a:xfrm>
            <a:off x="4614392" y="1984600"/>
            <a:ext cx="4402394" cy="403187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pt-BR" sz="1600" b="1" dirty="0"/>
              <a:t>JOSM: Java </a:t>
            </a:r>
            <a:r>
              <a:rPr lang="pt-BR" sz="1600" b="1" dirty="0" err="1"/>
              <a:t>OpenStreetMap</a:t>
            </a:r>
            <a:r>
              <a:rPr lang="pt-BR" sz="1600" b="1" dirty="0"/>
              <a:t> Editor</a:t>
            </a:r>
            <a:br>
              <a:rPr lang="pt-BR" sz="1600" dirty="0"/>
            </a:br>
            <a:br>
              <a:rPr lang="pt-BR" sz="1600" dirty="0"/>
            </a:br>
            <a:r>
              <a:rPr lang="pt-BR" sz="1600" dirty="0"/>
              <a:t>Recomendável para usuários mais experientes e para todo que pretende se aprofundar no OSM;</a:t>
            </a:r>
            <a:br>
              <a:rPr lang="pt-BR" sz="1600" dirty="0"/>
            </a:br>
            <a:r>
              <a:rPr lang="pt-BR" sz="1600" dirty="0"/>
              <a:t>realiza todas as operações básicas e tem mais ferramentas de edição, busca, composição, exportação de dados, plugins, </a:t>
            </a:r>
            <a:r>
              <a:rPr lang="pt-BR" sz="1600" dirty="0" err="1"/>
              <a:t>etc</a:t>
            </a:r>
            <a:r>
              <a:rPr lang="pt-BR" sz="1600" dirty="0"/>
              <a:t>; </a:t>
            </a:r>
            <a:br>
              <a:rPr lang="pt-BR" sz="1600" dirty="0"/>
            </a:br>
            <a:r>
              <a:rPr lang="pt-BR" sz="1600" dirty="0"/>
              <a:t>Inclui camadas do IBGE para auxílio no mapeamento. </a:t>
            </a:r>
            <a:br>
              <a:rPr lang="pt-BR" sz="1600" dirty="0"/>
            </a:br>
            <a:br>
              <a:rPr lang="pt-BR" sz="1600" dirty="0"/>
            </a:br>
            <a:r>
              <a:rPr lang="pt-BR" sz="1600" dirty="0"/>
              <a:t>Plugins para abrir dados externos (.</a:t>
            </a:r>
            <a:r>
              <a:rPr lang="pt-BR" sz="1600" dirty="0" err="1"/>
              <a:t>shp</a:t>
            </a:r>
            <a:r>
              <a:rPr lang="pt-BR" sz="1600" dirty="0"/>
              <a:t>, </a:t>
            </a:r>
            <a:r>
              <a:rPr lang="pt-BR" sz="1600" dirty="0" err="1"/>
              <a:t>etc</a:t>
            </a:r>
            <a:r>
              <a:rPr lang="pt-BR" sz="1600" dirty="0"/>
              <a:t>): </a:t>
            </a:r>
            <a:r>
              <a:rPr lang="pt-BR" sz="1600" dirty="0">
                <a:hlinkClick r:id="rId9"/>
              </a:rPr>
              <a:t>https://wiki.openstreetmap.org/wiki/JOSM/Plugins/OpenData</a:t>
            </a:r>
            <a:br>
              <a:rPr lang="pt-BR" sz="1600" dirty="0"/>
            </a:br>
            <a:br>
              <a:rPr lang="pt-BR" sz="1600" dirty="0"/>
            </a:br>
            <a:r>
              <a:rPr lang="pt-BR" sz="1600" dirty="0" err="1"/>
              <a:t>End</a:t>
            </a:r>
            <a:r>
              <a:rPr lang="pt-BR" sz="1600" dirty="0"/>
              <a:t>: </a:t>
            </a:r>
            <a:r>
              <a:rPr lang="pt-BR" sz="1600" dirty="0">
                <a:hlinkClick r:id="rId10"/>
              </a:rPr>
              <a:t>https://josm.openstreetmap.de/ </a:t>
            </a:r>
            <a:br>
              <a:rPr lang="pt-BR" sz="1600" dirty="0">
                <a:hlinkClick r:id="rId10"/>
              </a:rPr>
            </a:br>
            <a:r>
              <a:rPr lang="pt-BR" sz="1600" dirty="0"/>
              <a:t>Help: </a:t>
            </a:r>
            <a:r>
              <a:rPr lang="pt-BR" sz="1600" dirty="0">
                <a:hlinkClick r:id="rId11"/>
              </a:rPr>
              <a:t>https://wiki.openstreetmap.org/wiki/JOSM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8092811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 descr="Uma imagem contendo texto, mapa&#10;&#10;Descrição gerada com muito alta confiança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19000"/>
                    </a14:imgEffect>
                    <a14:imgEffect>
                      <a14:saturation sat="33000"/>
                    </a14:imgEffect>
                    <a14:imgEffect>
                      <a14:brightnessContrast bright="-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"/>
            <a:ext cx="9143987" cy="6857990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25000"/>
              </a:srgbClr>
            </a:outerShdw>
          </a:effectLst>
        </p:spPr>
      </p:pic>
      <p:pic>
        <p:nvPicPr>
          <p:cNvPr id="1026" name="Picture 2" descr="https://blog.openstreetmap.org/wp-content/uploads/2011/05/newosmlogo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6056" y="61210"/>
            <a:ext cx="1227944" cy="1227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/>
          <p:cNvSpPr txBox="1"/>
          <p:nvPr/>
        </p:nvSpPr>
        <p:spPr>
          <a:xfrm>
            <a:off x="134911" y="284814"/>
            <a:ext cx="4518205" cy="461665"/>
          </a:xfrm>
          <a:prstGeom prst="rect">
            <a:avLst/>
          </a:prstGeom>
          <a:solidFill>
            <a:schemeClr val="bg1"/>
          </a:solidFill>
          <a:effectLst>
            <a:softEdge rad="31750"/>
          </a:effectLst>
        </p:spPr>
        <p:txBody>
          <a:bodyPr wrap="square" rtlCol="0">
            <a:spAutoFit/>
          </a:bodyPr>
          <a:lstStyle/>
          <a:p>
            <a:r>
              <a:rPr lang="pt-BR" sz="2400" dirty="0"/>
              <a:t>Demonstração - </a:t>
            </a:r>
            <a:r>
              <a:rPr lang="pt-BR" sz="2400" dirty="0" err="1"/>
              <a:t>iD</a:t>
            </a:r>
            <a:endParaRPr lang="en-US" sz="2400" dirty="0"/>
          </a:p>
        </p:txBody>
      </p:sp>
      <p:sp>
        <p:nvSpPr>
          <p:cNvPr id="10" name="CaixaDeTexto 9"/>
          <p:cNvSpPr txBox="1"/>
          <p:nvPr/>
        </p:nvSpPr>
        <p:spPr>
          <a:xfrm>
            <a:off x="-26" y="1289154"/>
            <a:ext cx="9144013" cy="556884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4" name="Imagem 3" descr="Uma imagem contendo captura de tela&#10;&#10;Descrição gerada com alta confiança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032" y="1299697"/>
            <a:ext cx="7411071" cy="5558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6318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 descr="Uma imagem contendo texto, mapa&#10;&#10;Descrição gerada com muito alta confiança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19000"/>
                    </a14:imgEffect>
                    <a14:imgEffect>
                      <a14:saturation sat="33000"/>
                    </a14:imgEffect>
                    <a14:imgEffect>
                      <a14:brightnessContrast bright="-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"/>
            <a:ext cx="9143987" cy="6857990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25000"/>
              </a:srgbClr>
            </a:outerShdw>
          </a:effectLst>
        </p:spPr>
      </p:pic>
      <p:pic>
        <p:nvPicPr>
          <p:cNvPr id="1026" name="Picture 2" descr="https://blog.openstreetmap.org/wp-content/uploads/2011/05/newosmlogo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6056" y="61210"/>
            <a:ext cx="1227944" cy="1227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/>
          <p:cNvSpPr txBox="1"/>
          <p:nvPr/>
        </p:nvSpPr>
        <p:spPr>
          <a:xfrm>
            <a:off x="134911" y="284814"/>
            <a:ext cx="4518205" cy="461665"/>
          </a:xfrm>
          <a:prstGeom prst="rect">
            <a:avLst/>
          </a:prstGeom>
          <a:solidFill>
            <a:schemeClr val="bg1"/>
          </a:solidFill>
          <a:effectLst>
            <a:softEdge rad="31750"/>
          </a:effectLst>
        </p:spPr>
        <p:txBody>
          <a:bodyPr wrap="square" rtlCol="0">
            <a:spAutoFit/>
          </a:bodyPr>
          <a:lstStyle/>
          <a:p>
            <a:r>
              <a:rPr lang="pt-BR" sz="2400" dirty="0"/>
              <a:t>Demonstração - JOSM</a:t>
            </a:r>
            <a:endParaRPr lang="en-US" sz="2400" dirty="0"/>
          </a:p>
        </p:txBody>
      </p:sp>
      <p:sp>
        <p:nvSpPr>
          <p:cNvPr id="6" name="CaixaDeTexto 5"/>
          <p:cNvSpPr txBox="1"/>
          <p:nvPr/>
        </p:nvSpPr>
        <p:spPr>
          <a:xfrm>
            <a:off x="-26" y="1289154"/>
            <a:ext cx="9144013" cy="556884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11" name="Imagem 10" descr="Uma imagem contendo equipamentos eletrônicos&#10;&#10;Descrição gerada com muito alta confiança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261" y="1426923"/>
            <a:ext cx="7241437" cy="5431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254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 descr="Uma imagem contendo texto, mapa&#10;&#10;Descrição gerada com muito alta confiança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19000"/>
                    </a14:imgEffect>
                    <a14:imgEffect>
                      <a14:saturation sat="33000"/>
                    </a14:imgEffect>
                    <a14:imgEffect>
                      <a14:brightnessContrast bright="-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"/>
            <a:ext cx="9143987" cy="6857990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25000"/>
              </a:srgbClr>
            </a:outerShdw>
          </a:effectLst>
        </p:spPr>
      </p:pic>
      <p:pic>
        <p:nvPicPr>
          <p:cNvPr id="5" name="Picture 2" descr="https://blog.openstreetmap.org/wp-content/uploads/2011/05/newosmlogo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6056" y="61210"/>
            <a:ext cx="1227944" cy="1227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Tabe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8151907"/>
              </p:ext>
            </p:extLst>
          </p:nvPr>
        </p:nvGraphicFramePr>
        <p:xfrm>
          <a:off x="1579851" y="2977705"/>
          <a:ext cx="5447756" cy="1463040"/>
        </p:xfrm>
        <a:graphic>
          <a:graphicData uri="http://schemas.openxmlformats.org/drawingml/2006/table">
            <a:tbl>
              <a:tbl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tblPr>
              <a:tblGrid>
                <a:gridCol w="2723878">
                  <a:extLst>
                    <a:ext uri="{9D8B030D-6E8A-4147-A177-3AD203B41FA5}">
                      <a16:colId xmlns:a16="http://schemas.microsoft.com/office/drawing/2014/main" val="2577774395"/>
                    </a:ext>
                  </a:extLst>
                </a:gridCol>
                <a:gridCol w="2723878">
                  <a:extLst>
                    <a:ext uri="{9D8B030D-6E8A-4147-A177-3AD203B41FA5}">
                      <a16:colId xmlns:a16="http://schemas.microsoft.com/office/drawing/2014/main" val="405776856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 err="1"/>
                        <a:t>Usuários</a:t>
                      </a:r>
                      <a:endParaRPr 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3.734.921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301787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 err="1"/>
                        <a:t>Pontos</a:t>
                      </a:r>
                      <a:r>
                        <a:rPr lang="en-US" dirty="0"/>
                        <a:t> de GPS </a:t>
                      </a:r>
                      <a:r>
                        <a:rPr lang="en-US" dirty="0" err="1"/>
                        <a:t>enviados</a:t>
                      </a:r>
                      <a:endParaRPr 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5.672.943.790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668855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 err="1"/>
                        <a:t>Nós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cadastrados</a:t>
                      </a:r>
                      <a:endParaRPr 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3.877.630.703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722843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 err="1"/>
                        <a:t>Vias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cadastradas</a:t>
                      </a:r>
                      <a:endParaRPr 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410.573.451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1357616"/>
                  </a:ext>
                </a:extLst>
              </a:tr>
            </a:tbl>
          </a:graphicData>
        </a:graphic>
      </p:graphicFrame>
      <p:sp>
        <p:nvSpPr>
          <p:cNvPr id="7" name="CaixaDeTexto 6"/>
          <p:cNvSpPr txBox="1"/>
          <p:nvPr/>
        </p:nvSpPr>
        <p:spPr>
          <a:xfrm>
            <a:off x="134911" y="284814"/>
            <a:ext cx="5523875" cy="461665"/>
          </a:xfrm>
          <a:prstGeom prst="rect">
            <a:avLst/>
          </a:prstGeom>
          <a:solidFill>
            <a:schemeClr val="bg1"/>
          </a:solidFill>
          <a:effectLst>
            <a:softEdge rad="31750"/>
          </a:effectLst>
        </p:spPr>
        <p:txBody>
          <a:bodyPr wrap="square" rtlCol="0">
            <a:spAutoFit/>
          </a:bodyPr>
          <a:lstStyle/>
          <a:p>
            <a:r>
              <a:rPr lang="pt-BR" sz="2400" dirty="0"/>
              <a:t>Status do OSM em 10/05/2017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339692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 descr="Uma imagem contendo texto, mapa&#10;&#10;Descrição gerada com muito alta confiança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19000"/>
                    </a14:imgEffect>
                    <a14:imgEffect>
                      <a14:saturation sat="33000"/>
                    </a14:imgEffect>
                    <a14:imgEffect>
                      <a14:brightnessContrast bright="-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"/>
            <a:ext cx="9143987" cy="6857990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25000"/>
              </a:srgbClr>
            </a:outerShdw>
          </a:effectLst>
        </p:spPr>
      </p:pic>
      <p:pic>
        <p:nvPicPr>
          <p:cNvPr id="1026" name="Picture 2" descr="https://blog.openstreetmap.org/wp-content/uploads/2011/05/newosmlogo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6056" y="61210"/>
            <a:ext cx="1227944" cy="1227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aixaDeTexto 6"/>
          <p:cNvSpPr txBox="1"/>
          <p:nvPr/>
        </p:nvSpPr>
        <p:spPr>
          <a:xfrm>
            <a:off x="2629587" y="3167879"/>
            <a:ext cx="3572110" cy="830997"/>
          </a:xfrm>
          <a:prstGeom prst="rect">
            <a:avLst/>
          </a:prstGeom>
          <a:solidFill>
            <a:schemeClr val="bg1"/>
          </a:solidFill>
          <a:effectLst>
            <a:softEdge rad="31750"/>
          </a:effectLst>
        </p:spPr>
        <p:txBody>
          <a:bodyPr wrap="square" rtlCol="0">
            <a:spAutoFit/>
          </a:bodyPr>
          <a:lstStyle/>
          <a:p>
            <a:r>
              <a:rPr lang="en-US" sz="4800" dirty="0"/>
              <a:t>PERGUNTAS?</a:t>
            </a:r>
          </a:p>
        </p:txBody>
      </p:sp>
    </p:spTree>
    <p:extLst>
      <p:ext uri="{BB962C8B-B14F-4D97-AF65-F5344CB8AC3E}">
        <p14:creationId xmlns:p14="http://schemas.microsoft.com/office/powerpoint/2010/main" val="3863229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 descr="Uma imagem contendo texto, mapa&#10;&#10;Descrição gerada com muito alta confiança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19000"/>
                    </a14:imgEffect>
                    <a14:imgEffect>
                      <a14:saturation sat="33000"/>
                    </a14:imgEffect>
                    <a14:imgEffect>
                      <a14:brightnessContrast bright="-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"/>
            <a:ext cx="9143987" cy="6857990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25000"/>
              </a:srgbClr>
            </a:outerShdw>
          </a:effectLst>
        </p:spPr>
      </p:pic>
      <p:pic>
        <p:nvPicPr>
          <p:cNvPr id="1026" name="Picture 2" descr="https://blog.openstreetmap.org/wp-content/uploads/2011/05/newosmlogo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6056" y="61210"/>
            <a:ext cx="1227944" cy="1227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/>
          <p:cNvSpPr txBox="1"/>
          <p:nvPr/>
        </p:nvSpPr>
        <p:spPr>
          <a:xfrm>
            <a:off x="134911" y="284814"/>
            <a:ext cx="4518205" cy="461665"/>
          </a:xfrm>
          <a:prstGeom prst="rect">
            <a:avLst/>
          </a:prstGeom>
          <a:solidFill>
            <a:schemeClr val="bg1"/>
          </a:solidFill>
          <a:effectLst>
            <a:softEdge rad="31750"/>
          </a:effectLst>
        </p:spPr>
        <p:txBody>
          <a:bodyPr wrap="square" rtlCol="0">
            <a:spAutoFit/>
          </a:bodyPr>
          <a:lstStyle/>
          <a:p>
            <a:r>
              <a:rPr lang="pt-BR" sz="2400" dirty="0"/>
              <a:t>Contatos</a:t>
            </a:r>
            <a:endParaRPr lang="en-US" sz="2400" dirty="0"/>
          </a:p>
        </p:txBody>
      </p:sp>
      <p:sp>
        <p:nvSpPr>
          <p:cNvPr id="6" name="CaixaDeTexto 5"/>
          <p:cNvSpPr txBox="1"/>
          <p:nvPr/>
        </p:nvSpPr>
        <p:spPr>
          <a:xfrm>
            <a:off x="1065404" y="2782507"/>
            <a:ext cx="6850652" cy="2462213"/>
          </a:xfrm>
          <a:prstGeom prst="rect">
            <a:avLst/>
          </a:prstGeom>
          <a:solidFill>
            <a:schemeClr val="bg1"/>
          </a:solidFill>
          <a:effectLst>
            <a:softEdge rad="31750"/>
          </a:effectLst>
        </p:spPr>
        <p:txBody>
          <a:bodyPr wrap="square" rtlCol="0">
            <a:spAutoFit/>
          </a:bodyPr>
          <a:lstStyle/>
          <a:p>
            <a:r>
              <a:rPr lang="en-US" sz="1200" dirty="0" err="1"/>
              <a:t>Baixar</a:t>
            </a:r>
            <a:r>
              <a:rPr lang="en-US" sz="1200" dirty="0"/>
              <a:t> </a:t>
            </a:r>
            <a:r>
              <a:rPr lang="en-US" sz="1200" dirty="0" err="1"/>
              <a:t>apresentação</a:t>
            </a:r>
            <a:r>
              <a:rPr lang="en-US" sz="1600" dirty="0"/>
              <a:t>: </a:t>
            </a:r>
            <a:r>
              <a:rPr lang="en-US" sz="1200" dirty="0">
                <a:hlinkClick r:id="rId6"/>
              </a:rPr>
              <a:t>https://github.com/cassioeskelsen/apresentacao_osm</a:t>
            </a:r>
            <a:r>
              <a:rPr lang="en-US" sz="1200" dirty="0"/>
              <a:t>  (</a:t>
            </a:r>
            <a:r>
              <a:rPr lang="en-US" sz="1200" dirty="0">
                <a:hlinkClick r:id="rId7"/>
              </a:rPr>
              <a:t>goo.gl/7Go1do</a:t>
            </a:r>
            <a:r>
              <a:rPr lang="en-US" sz="1200" dirty="0"/>
              <a:t>)</a:t>
            </a:r>
          </a:p>
          <a:p>
            <a:endParaRPr lang="en-US" sz="1200" dirty="0"/>
          </a:p>
          <a:p>
            <a:r>
              <a:rPr lang="en-US" sz="1200" dirty="0"/>
              <a:t>E-mail: </a:t>
            </a:r>
            <a:r>
              <a:rPr lang="en-US" sz="1200" dirty="0">
                <a:hlinkClick r:id="rId8"/>
              </a:rPr>
              <a:t>eskelsen@gmail.com</a:t>
            </a:r>
            <a:br>
              <a:rPr lang="en-US" sz="1200" dirty="0"/>
            </a:br>
            <a:br>
              <a:rPr lang="en-US" sz="1200" dirty="0"/>
            </a:br>
            <a:r>
              <a:rPr lang="en-US" sz="1200" dirty="0" err="1"/>
              <a:t>Comunidade</a:t>
            </a:r>
            <a:r>
              <a:rPr lang="en-US" sz="1200" dirty="0"/>
              <a:t> </a:t>
            </a:r>
            <a:r>
              <a:rPr lang="en-US" sz="1200" dirty="0" err="1"/>
              <a:t>brasileira</a:t>
            </a:r>
            <a:r>
              <a:rPr lang="en-US" sz="1200" dirty="0"/>
              <a:t>: </a:t>
            </a:r>
            <a:r>
              <a:rPr lang="en-US" sz="1200" dirty="0">
                <a:hlinkClick r:id="rId9"/>
              </a:rPr>
              <a:t>https://wiki.openstreetmap.org/wiki/WikiProject_Brazil</a:t>
            </a:r>
            <a:br>
              <a:rPr lang="en-US" sz="1200" dirty="0"/>
            </a:br>
            <a:br>
              <a:rPr lang="en-US" sz="1200" dirty="0"/>
            </a:br>
            <a:br>
              <a:rPr lang="en-US" sz="1200" dirty="0"/>
            </a:br>
            <a:br>
              <a:rPr lang="en-US" sz="1200" dirty="0"/>
            </a:br>
            <a:r>
              <a:rPr lang="en-US" sz="1200" i="1" dirty="0"/>
              <a:t>As imagens </a:t>
            </a:r>
            <a:r>
              <a:rPr lang="en-US" sz="1200" i="1" dirty="0" err="1"/>
              <a:t>estão</a:t>
            </a:r>
            <a:r>
              <a:rPr lang="en-US" sz="1200" i="1" dirty="0"/>
              <a:t> com </a:t>
            </a:r>
            <a:r>
              <a:rPr lang="en-US" sz="1200" i="1" dirty="0" err="1"/>
              <a:t>sua</a:t>
            </a:r>
            <a:r>
              <a:rPr lang="en-US" sz="1200" i="1" dirty="0"/>
              <a:t> </a:t>
            </a:r>
            <a:r>
              <a:rPr lang="en-US" sz="1200" i="1" dirty="0" err="1"/>
              <a:t>fonte</a:t>
            </a:r>
            <a:r>
              <a:rPr lang="en-US" sz="1200" i="1" dirty="0"/>
              <a:t> </a:t>
            </a:r>
            <a:r>
              <a:rPr lang="en-US" sz="1200" i="1" dirty="0" err="1"/>
              <a:t>referenciada</a:t>
            </a:r>
            <a:r>
              <a:rPr lang="en-US" sz="1200" i="1" dirty="0"/>
              <a:t> </a:t>
            </a:r>
            <a:r>
              <a:rPr lang="en-US" sz="1200" i="1" dirty="0" err="1"/>
              <a:t>nos</a:t>
            </a:r>
            <a:r>
              <a:rPr lang="en-US" sz="1200" i="1" dirty="0"/>
              <a:t> slides.</a:t>
            </a:r>
            <a:br>
              <a:rPr lang="en-US" sz="1200" i="1" dirty="0"/>
            </a:br>
            <a:r>
              <a:rPr lang="en-US" sz="1200" i="1" dirty="0" err="1"/>
              <a:t>Alguns</a:t>
            </a:r>
            <a:r>
              <a:rPr lang="en-US" sz="1200" i="1" dirty="0"/>
              <a:t> </a:t>
            </a:r>
            <a:r>
              <a:rPr lang="en-US" sz="1200" i="1" dirty="0" err="1"/>
              <a:t>textos</a:t>
            </a:r>
            <a:r>
              <a:rPr lang="en-US" sz="1200" i="1" dirty="0"/>
              <a:t> </a:t>
            </a:r>
            <a:r>
              <a:rPr lang="en-US" sz="1200" i="1" dirty="0" err="1"/>
              <a:t>foram</a:t>
            </a:r>
            <a:r>
              <a:rPr lang="en-US" sz="1200" i="1" dirty="0"/>
              <a:t> </a:t>
            </a:r>
            <a:r>
              <a:rPr lang="en-US" sz="1200" i="1" dirty="0" err="1"/>
              <a:t>basedaos</a:t>
            </a:r>
            <a:r>
              <a:rPr lang="en-US" sz="1200" i="1" dirty="0"/>
              <a:t> </a:t>
            </a:r>
            <a:r>
              <a:rPr lang="en-US" sz="1200" i="1" dirty="0" err="1"/>
              <a:t>na</a:t>
            </a:r>
            <a:r>
              <a:rPr lang="en-US" sz="1200" i="1" dirty="0"/>
              <a:t> </a:t>
            </a:r>
            <a:r>
              <a:rPr lang="en-US" sz="1200" i="1" dirty="0" err="1"/>
              <a:t>excelente</a:t>
            </a:r>
            <a:r>
              <a:rPr lang="en-US" sz="1200" i="1" dirty="0"/>
              <a:t> </a:t>
            </a:r>
            <a:r>
              <a:rPr lang="en-US" sz="1200" i="1" dirty="0" err="1"/>
              <a:t>apresentação</a:t>
            </a:r>
            <a:r>
              <a:rPr lang="en-US" sz="1200" i="1" dirty="0"/>
              <a:t> do </a:t>
            </a:r>
            <a:r>
              <a:rPr lang="en-US" sz="1200" i="1" dirty="0" err="1"/>
              <a:t>colaborador</a:t>
            </a:r>
            <a:r>
              <a:rPr lang="en-US" sz="1200" i="1" dirty="0"/>
              <a:t> do OSM </a:t>
            </a:r>
            <a:r>
              <a:rPr lang="en-US" sz="1200" i="1" dirty="0" err="1"/>
              <a:t>Sérgio</a:t>
            </a:r>
            <a:r>
              <a:rPr lang="en-US" sz="1200" i="1" dirty="0"/>
              <a:t>(</a:t>
            </a:r>
            <a:r>
              <a:rPr lang="en-US" sz="1200" i="1" dirty="0" err="1"/>
              <a:t>smaprs</a:t>
            </a:r>
            <a:r>
              <a:rPr lang="en-US" sz="1200" i="1" dirty="0"/>
              <a:t>): </a:t>
            </a:r>
            <a:r>
              <a:rPr lang="pt-BR" sz="1200" b="1" i="1" u="sng" dirty="0">
                <a:hlinkClick r:id="rId10"/>
              </a:rPr>
              <a:t>"O que é o OSM" e "Como funciona"</a:t>
            </a:r>
            <a:endParaRPr lang="pt-BR" sz="1200" b="1" i="1" dirty="0"/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4184369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 descr="Uma imagem contendo texto, mapa&#10;&#10;Descrição gerada com muito alta confiança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19000"/>
                    </a14:imgEffect>
                    <a14:imgEffect>
                      <a14:saturation sat="33000"/>
                    </a14:imgEffect>
                    <a14:imgEffect>
                      <a14:brightnessContrast bright="-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"/>
            <a:ext cx="9143987" cy="6857990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25000"/>
              </a:srgbClr>
            </a:outerShdw>
          </a:effectLst>
        </p:spPr>
      </p:pic>
      <p:pic>
        <p:nvPicPr>
          <p:cNvPr id="5" name="Picture 2" descr="https://blog.openstreetmap.org/wp-content/uploads/2011/05/newosmlogo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6056" y="61210"/>
            <a:ext cx="1227944" cy="1227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aixaDeTexto 6"/>
          <p:cNvSpPr txBox="1"/>
          <p:nvPr/>
        </p:nvSpPr>
        <p:spPr>
          <a:xfrm>
            <a:off x="134911" y="284814"/>
            <a:ext cx="5523875" cy="461665"/>
          </a:xfrm>
          <a:prstGeom prst="rect">
            <a:avLst/>
          </a:prstGeom>
          <a:solidFill>
            <a:schemeClr val="bg1"/>
          </a:solidFill>
          <a:effectLst>
            <a:softEdge rad="31750"/>
          </a:effectLst>
        </p:spPr>
        <p:txBody>
          <a:bodyPr wrap="square" rtlCol="0">
            <a:spAutoFit/>
          </a:bodyPr>
          <a:lstStyle/>
          <a:p>
            <a:r>
              <a:rPr lang="pt-BR" sz="2400" dirty="0"/>
              <a:t>É bom?</a:t>
            </a:r>
            <a:endParaRPr lang="en-US" sz="2400" dirty="0"/>
          </a:p>
        </p:txBody>
      </p:sp>
      <p:sp>
        <p:nvSpPr>
          <p:cNvPr id="9" name="CaixaDeTexto 8"/>
          <p:cNvSpPr txBox="1"/>
          <p:nvPr/>
        </p:nvSpPr>
        <p:spPr>
          <a:xfrm>
            <a:off x="-26" y="1289154"/>
            <a:ext cx="9144013" cy="556884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6" name="Imagem 5" descr="Uma imagem contendo texto, mapa&#10;&#10;Descrição gerada com muito alta confiança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099" y="1289154"/>
            <a:ext cx="7897761" cy="5923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1323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 descr="Uma imagem contendo texto, mapa&#10;&#10;Descrição gerada com muito alta confiança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19000"/>
                    </a14:imgEffect>
                    <a14:imgEffect>
                      <a14:saturation sat="33000"/>
                    </a14:imgEffect>
                    <a14:imgEffect>
                      <a14:brightnessContrast bright="-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"/>
            <a:ext cx="9143987" cy="6857990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25000"/>
              </a:srgbClr>
            </a:outerShdw>
          </a:effectLst>
        </p:spPr>
      </p:pic>
      <p:sp>
        <p:nvSpPr>
          <p:cNvPr id="2" name="CaixaDeTexto 1"/>
          <p:cNvSpPr txBox="1"/>
          <p:nvPr/>
        </p:nvSpPr>
        <p:spPr>
          <a:xfrm>
            <a:off x="134911" y="284814"/>
            <a:ext cx="5523875" cy="461665"/>
          </a:xfrm>
          <a:prstGeom prst="rect">
            <a:avLst/>
          </a:prstGeom>
          <a:solidFill>
            <a:schemeClr val="bg1"/>
          </a:solidFill>
          <a:effectLst>
            <a:softEdge rad="31750"/>
          </a:effectLst>
        </p:spPr>
        <p:txBody>
          <a:bodyPr wrap="square" rtlCol="0">
            <a:spAutoFit/>
          </a:bodyPr>
          <a:lstStyle/>
          <a:p>
            <a:r>
              <a:rPr lang="pt-BR" sz="2400" dirty="0"/>
              <a:t>EXEMPLOS DE WEB MAPAS COM OSM</a:t>
            </a:r>
            <a:endParaRPr lang="en-US" sz="2400" dirty="0"/>
          </a:p>
        </p:txBody>
      </p:sp>
      <p:pic>
        <p:nvPicPr>
          <p:cNvPr id="5" name="Picture 2" descr="https://blog.openstreetmap.org/wp-content/uploads/2011/05/newosmlogo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6056" y="61210"/>
            <a:ext cx="1227944" cy="1227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ixaDeTexto 5"/>
          <p:cNvSpPr txBox="1"/>
          <p:nvPr/>
        </p:nvSpPr>
        <p:spPr>
          <a:xfrm>
            <a:off x="-26" y="1289154"/>
            <a:ext cx="9144013" cy="556884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4" name="Imagem 3" descr="Uma imagem contendo texto, mapa&#10;&#10;Descrição gerada com muito alta confiança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170" y="1675786"/>
            <a:ext cx="6909619" cy="5182214"/>
          </a:xfrm>
          <a:prstGeom prst="rect">
            <a:avLst/>
          </a:prstGeom>
        </p:spPr>
      </p:pic>
      <p:sp>
        <p:nvSpPr>
          <p:cNvPr id="7" name="CaixaDeTexto 6"/>
          <p:cNvSpPr txBox="1"/>
          <p:nvPr/>
        </p:nvSpPr>
        <p:spPr>
          <a:xfrm>
            <a:off x="6032091" y="1297804"/>
            <a:ext cx="32593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7"/>
              </a:rPr>
              <a:t>http://www.openstreetmap.org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56639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 descr="Uma imagem contendo texto, mapa&#10;&#10;Descrição gerada com muito alta confiança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19000"/>
                    </a14:imgEffect>
                    <a14:imgEffect>
                      <a14:saturation sat="33000"/>
                    </a14:imgEffect>
                    <a14:imgEffect>
                      <a14:brightnessContrast bright="-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"/>
            <a:ext cx="9143987" cy="6857990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25000"/>
              </a:srgbClr>
            </a:outerShdw>
          </a:effectLst>
        </p:spPr>
      </p:pic>
      <p:sp>
        <p:nvSpPr>
          <p:cNvPr id="2" name="CaixaDeTexto 1"/>
          <p:cNvSpPr txBox="1"/>
          <p:nvPr/>
        </p:nvSpPr>
        <p:spPr>
          <a:xfrm>
            <a:off x="134911" y="284814"/>
            <a:ext cx="5523875" cy="461665"/>
          </a:xfrm>
          <a:prstGeom prst="rect">
            <a:avLst/>
          </a:prstGeom>
          <a:solidFill>
            <a:schemeClr val="bg1"/>
          </a:solidFill>
          <a:effectLst>
            <a:softEdge rad="31750"/>
          </a:effectLst>
        </p:spPr>
        <p:txBody>
          <a:bodyPr wrap="square" rtlCol="0">
            <a:spAutoFit/>
          </a:bodyPr>
          <a:lstStyle/>
          <a:p>
            <a:r>
              <a:rPr lang="pt-BR" sz="2400" dirty="0"/>
              <a:t>EXEMPLOS DE WEB MAPAS COM OSM</a:t>
            </a:r>
            <a:endParaRPr lang="en-US" sz="2400" dirty="0"/>
          </a:p>
        </p:txBody>
      </p:sp>
      <p:pic>
        <p:nvPicPr>
          <p:cNvPr id="5" name="Picture 2" descr="https://blog.openstreetmap.org/wp-content/uploads/2011/05/newosmlogo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6056" y="61210"/>
            <a:ext cx="1227944" cy="1227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ixaDeTexto 5"/>
          <p:cNvSpPr txBox="1"/>
          <p:nvPr/>
        </p:nvSpPr>
        <p:spPr>
          <a:xfrm>
            <a:off x="-26" y="1289154"/>
            <a:ext cx="9144013" cy="556884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7" name="CaixaDeTexto 6"/>
          <p:cNvSpPr txBox="1"/>
          <p:nvPr/>
        </p:nvSpPr>
        <p:spPr>
          <a:xfrm>
            <a:off x="6032091" y="1297804"/>
            <a:ext cx="32593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6"/>
              </a:rPr>
              <a:t>https://www.opencyclemap.org</a:t>
            </a:r>
            <a:endParaRPr lang="en-US" dirty="0"/>
          </a:p>
        </p:txBody>
      </p:sp>
      <p:pic>
        <p:nvPicPr>
          <p:cNvPr id="4" name="Imagem 3" descr="Uma imagem contendo texto, mapa&#10;&#10;Descrição gerada com muito alta confiança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605" y="1667136"/>
            <a:ext cx="6872749" cy="5154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1115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 descr="Uma imagem contendo texto, mapa&#10;&#10;Descrição gerada com muito alta confiança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19000"/>
                    </a14:imgEffect>
                    <a14:imgEffect>
                      <a14:saturation sat="33000"/>
                    </a14:imgEffect>
                    <a14:imgEffect>
                      <a14:brightnessContrast bright="-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"/>
            <a:ext cx="9143987" cy="6857990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25000"/>
              </a:srgbClr>
            </a:outerShdw>
          </a:effectLst>
        </p:spPr>
      </p:pic>
      <p:sp>
        <p:nvSpPr>
          <p:cNvPr id="2" name="CaixaDeTexto 1"/>
          <p:cNvSpPr txBox="1"/>
          <p:nvPr/>
        </p:nvSpPr>
        <p:spPr>
          <a:xfrm>
            <a:off x="134911" y="284814"/>
            <a:ext cx="5523875" cy="461665"/>
          </a:xfrm>
          <a:prstGeom prst="rect">
            <a:avLst/>
          </a:prstGeom>
          <a:solidFill>
            <a:schemeClr val="bg1"/>
          </a:solidFill>
          <a:effectLst>
            <a:softEdge rad="31750"/>
          </a:effectLst>
        </p:spPr>
        <p:txBody>
          <a:bodyPr wrap="square" rtlCol="0">
            <a:spAutoFit/>
          </a:bodyPr>
          <a:lstStyle/>
          <a:p>
            <a:r>
              <a:rPr lang="pt-BR" sz="2400" dirty="0"/>
              <a:t>EXEMPLOS DE WEB MAPAS COM OSM</a:t>
            </a:r>
            <a:endParaRPr lang="en-US" sz="2400" dirty="0"/>
          </a:p>
        </p:txBody>
      </p:sp>
      <p:pic>
        <p:nvPicPr>
          <p:cNvPr id="5" name="Picture 2" descr="https://blog.openstreetmap.org/wp-content/uploads/2011/05/newosmlogo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6056" y="61210"/>
            <a:ext cx="1227944" cy="1227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ixaDeTexto 5"/>
          <p:cNvSpPr txBox="1"/>
          <p:nvPr/>
        </p:nvSpPr>
        <p:spPr>
          <a:xfrm>
            <a:off x="-26" y="1289154"/>
            <a:ext cx="9144013" cy="556884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7" name="CaixaDeTexto 6"/>
          <p:cNvSpPr txBox="1"/>
          <p:nvPr/>
        </p:nvSpPr>
        <p:spPr>
          <a:xfrm>
            <a:off x="6186916" y="1289154"/>
            <a:ext cx="32593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6"/>
              </a:rPr>
              <a:t>https://www.osmhydrant.org</a:t>
            </a:r>
            <a:endParaRPr lang="en-US" dirty="0"/>
          </a:p>
        </p:txBody>
      </p:sp>
      <p:pic>
        <p:nvPicPr>
          <p:cNvPr id="4" name="Imagem 3" descr="Uma imagem contendo texto, mapa&#10;&#10;Descrição gerada com muito alta confiança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442" y="1675786"/>
            <a:ext cx="6889076" cy="5166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0855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 descr="Uma imagem contendo texto, mapa&#10;&#10;Descrição gerada com muito alta confiança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19000"/>
                    </a14:imgEffect>
                    <a14:imgEffect>
                      <a14:saturation sat="33000"/>
                    </a14:imgEffect>
                    <a14:imgEffect>
                      <a14:brightnessContrast bright="-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"/>
            <a:ext cx="9143987" cy="6857990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25000"/>
              </a:srgbClr>
            </a:outerShdw>
          </a:effectLst>
        </p:spPr>
      </p:pic>
      <p:sp>
        <p:nvSpPr>
          <p:cNvPr id="2" name="CaixaDeTexto 1"/>
          <p:cNvSpPr txBox="1"/>
          <p:nvPr/>
        </p:nvSpPr>
        <p:spPr>
          <a:xfrm>
            <a:off x="134911" y="284814"/>
            <a:ext cx="5523875" cy="461665"/>
          </a:xfrm>
          <a:prstGeom prst="rect">
            <a:avLst/>
          </a:prstGeom>
          <a:solidFill>
            <a:schemeClr val="bg1"/>
          </a:solidFill>
          <a:effectLst>
            <a:softEdge rad="31750"/>
          </a:effectLst>
        </p:spPr>
        <p:txBody>
          <a:bodyPr wrap="square" rtlCol="0">
            <a:spAutoFit/>
          </a:bodyPr>
          <a:lstStyle/>
          <a:p>
            <a:r>
              <a:rPr lang="pt-BR" sz="2400" dirty="0"/>
              <a:t>EXEMPLOS DE WEB MAPAS COM OSM</a:t>
            </a:r>
            <a:endParaRPr lang="en-US" sz="2400" dirty="0"/>
          </a:p>
        </p:txBody>
      </p:sp>
      <p:pic>
        <p:nvPicPr>
          <p:cNvPr id="5" name="Picture 2" descr="https://blog.openstreetmap.org/wp-content/uploads/2011/05/newosmlogo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6056" y="61210"/>
            <a:ext cx="1227944" cy="1227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aixaDeTexto 6"/>
          <p:cNvSpPr txBox="1"/>
          <p:nvPr/>
        </p:nvSpPr>
        <p:spPr>
          <a:xfrm>
            <a:off x="-26" y="1289154"/>
            <a:ext cx="9144013" cy="556884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4" name="Imagem 3" descr="Uma imagem contendo mapa, captura de tela, texto&#10;&#10;Descrição gerada com muito alta confiança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043" y="1519084"/>
            <a:ext cx="7118554" cy="5338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0218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 descr="Uma imagem contendo texto, mapa&#10;&#10;Descrição gerada com muito alta confiança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19000"/>
                    </a14:imgEffect>
                    <a14:imgEffect>
                      <a14:saturation sat="33000"/>
                    </a14:imgEffect>
                    <a14:imgEffect>
                      <a14:brightnessContrast bright="-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"/>
            <a:ext cx="9143987" cy="6857990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25000"/>
              </a:srgbClr>
            </a:outerShdw>
          </a:effectLst>
        </p:spPr>
      </p:pic>
      <p:sp>
        <p:nvSpPr>
          <p:cNvPr id="2" name="CaixaDeTexto 1"/>
          <p:cNvSpPr txBox="1"/>
          <p:nvPr/>
        </p:nvSpPr>
        <p:spPr>
          <a:xfrm>
            <a:off x="134911" y="284814"/>
            <a:ext cx="5523875" cy="461665"/>
          </a:xfrm>
          <a:prstGeom prst="rect">
            <a:avLst/>
          </a:prstGeom>
          <a:solidFill>
            <a:schemeClr val="bg1"/>
          </a:solidFill>
          <a:effectLst>
            <a:softEdge rad="31750"/>
          </a:effectLst>
        </p:spPr>
        <p:txBody>
          <a:bodyPr wrap="square" rtlCol="0">
            <a:spAutoFit/>
          </a:bodyPr>
          <a:lstStyle/>
          <a:p>
            <a:r>
              <a:rPr lang="pt-BR" sz="2400" dirty="0"/>
              <a:t>EXEMPLOS DE WEB MAPAS COM OSM</a:t>
            </a:r>
            <a:endParaRPr lang="en-US" sz="2400" dirty="0"/>
          </a:p>
        </p:txBody>
      </p:sp>
      <p:pic>
        <p:nvPicPr>
          <p:cNvPr id="5" name="Picture 2" descr="https://blog.openstreetmap.org/wp-content/uploads/2011/05/newosmlogo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6056" y="61210"/>
            <a:ext cx="1227944" cy="1227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aixaDeTexto 6"/>
          <p:cNvSpPr txBox="1"/>
          <p:nvPr/>
        </p:nvSpPr>
        <p:spPr>
          <a:xfrm>
            <a:off x="-26" y="1289154"/>
            <a:ext cx="9144013" cy="556884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9" name="CaixaDeTexto 8"/>
          <p:cNvSpPr txBox="1"/>
          <p:nvPr/>
        </p:nvSpPr>
        <p:spPr>
          <a:xfrm>
            <a:off x="6496665" y="1289154"/>
            <a:ext cx="2572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6"/>
              </a:rPr>
              <a:t>http://demo.f4map.com</a:t>
            </a:r>
            <a:endParaRPr lang="en-US" dirty="0"/>
          </a:p>
        </p:txBody>
      </p:sp>
      <p:pic>
        <p:nvPicPr>
          <p:cNvPr id="4" name="Imagem 3" descr="Uma imagem contendo mesa, interior, árvore, edifício&#10;&#10;Descrição gerada com alta confiança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615" y="1856454"/>
            <a:ext cx="6668729" cy="5001547"/>
          </a:xfrm>
          <a:prstGeom prst="rect">
            <a:avLst/>
          </a:prstGeom>
        </p:spPr>
      </p:pic>
      <p:pic>
        <p:nvPicPr>
          <p:cNvPr id="12" name="Imagem 11" descr="Uma imagem contendo céu, computador, mesa, árvore&#10;&#10;Descrição gerada com muito alta confiança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555" y="1856454"/>
            <a:ext cx="6668729" cy="5001546"/>
          </a:xfrm>
          <a:prstGeom prst="rect">
            <a:avLst/>
          </a:prstGeom>
        </p:spPr>
      </p:pic>
      <p:pic>
        <p:nvPicPr>
          <p:cNvPr id="14" name="Imagem 13" descr="Uma imagem contendo texto, mapa&#10;&#10;Descrição gerada com muito alta confiança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494" y="1856453"/>
            <a:ext cx="6668729" cy="5001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412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662</TotalTime>
  <Words>977</Words>
  <Application>Microsoft Office PowerPoint</Application>
  <PresentationFormat>Apresentação na tela (4:3)</PresentationFormat>
  <Paragraphs>158</Paragraphs>
  <Slides>31</Slides>
  <Notes>31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31</vt:i4>
      </vt:variant>
    </vt:vector>
  </HeadingPairs>
  <TitlesOfParts>
    <vt:vector size="35" baseType="lpstr">
      <vt:lpstr>Arial</vt:lpstr>
      <vt:lpstr>Calibri</vt:lpstr>
      <vt:lpstr>Calibri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Cassio Eskelsen</dc:creator>
  <cp:lastModifiedBy>Cassio Eskelsen</cp:lastModifiedBy>
  <cp:revision>39</cp:revision>
  <dcterms:created xsi:type="dcterms:W3CDTF">2017-05-10T02:10:20Z</dcterms:created>
  <dcterms:modified xsi:type="dcterms:W3CDTF">2017-05-10T19:12:52Z</dcterms:modified>
</cp:coreProperties>
</file>